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Default Extension="tiff" ContentType="image/tiff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6" r:id="rId2"/>
    <p:sldId id="260" r:id="rId3"/>
    <p:sldId id="391" r:id="rId4"/>
    <p:sldId id="392" r:id="rId5"/>
    <p:sldId id="394" r:id="rId6"/>
    <p:sldId id="393" r:id="rId7"/>
    <p:sldId id="395" r:id="rId8"/>
    <p:sldId id="390" r:id="rId9"/>
    <p:sldId id="389" r:id="rId10"/>
    <p:sldId id="261" r:id="rId11"/>
    <p:sldId id="262" r:id="rId12"/>
    <p:sldId id="263" r:id="rId13"/>
    <p:sldId id="264" r:id="rId14"/>
    <p:sldId id="267" r:id="rId15"/>
    <p:sldId id="298" r:id="rId16"/>
    <p:sldId id="396" r:id="rId17"/>
    <p:sldId id="397" r:id="rId18"/>
    <p:sldId id="399" r:id="rId19"/>
    <p:sldId id="400" r:id="rId20"/>
    <p:sldId id="398" r:id="rId21"/>
    <p:sldId id="401" r:id="rId22"/>
    <p:sldId id="302" r:id="rId23"/>
    <p:sldId id="304" r:id="rId24"/>
    <p:sldId id="300" r:id="rId25"/>
    <p:sldId id="306" r:id="rId26"/>
    <p:sldId id="309" r:id="rId27"/>
    <p:sldId id="307" r:id="rId28"/>
    <p:sldId id="308" r:id="rId29"/>
    <p:sldId id="312" r:id="rId30"/>
    <p:sldId id="310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4" r:id="rId40"/>
    <p:sldId id="325" r:id="rId41"/>
    <p:sldId id="321" r:id="rId42"/>
    <p:sldId id="327" r:id="rId43"/>
    <p:sldId id="328" r:id="rId44"/>
    <p:sldId id="326" r:id="rId45"/>
    <p:sldId id="332" r:id="rId46"/>
    <p:sldId id="330" r:id="rId47"/>
    <p:sldId id="331" r:id="rId48"/>
    <p:sldId id="333" r:id="rId49"/>
    <p:sldId id="334" r:id="rId50"/>
    <p:sldId id="335" r:id="rId51"/>
    <p:sldId id="336" r:id="rId52"/>
    <p:sldId id="329" r:id="rId53"/>
    <p:sldId id="341" r:id="rId54"/>
    <p:sldId id="342" r:id="rId55"/>
    <p:sldId id="344" r:id="rId56"/>
    <p:sldId id="345" r:id="rId57"/>
    <p:sldId id="339" r:id="rId58"/>
    <p:sldId id="349" r:id="rId59"/>
    <p:sldId id="348" r:id="rId60"/>
    <p:sldId id="350" r:id="rId61"/>
    <p:sldId id="366" r:id="rId62"/>
    <p:sldId id="351" r:id="rId63"/>
    <p:sldId id="387" r:id="rId64"/>
    <p:sldId id="282" r:id="rId65"/>
    <p:sldId id="283" r:id="rId66"/>
    <p:sldId id="281" r:id="rId67"/>
    <p:sldId id="385" r:id="rId68"/>
    <p:sldId id="288" r:id="rId69"/>
    <p:sldId id="386" r:id="rId70"/>
    <p:sldId id="299" r:id="rId71"/>
    <p:sldId id="388" r:id="rId72"/>
    <p:sldId id="259" r:id="rId73"/>
    <p:sldId id="258" r:id="rId74"/>
    <p:sldId id="265" r:id="rId75"/>
    <p:sldId id="293" r:id="rId76"/>
    <p:sldId id="266" r:id="rId77"/>
    <p:sldId id="356" r:id="rId78"/>
    <p:sldId id="275" r:id="rId79"/>
    <p:sldId id="287" r:id="rId80"/>
    <p:sldId id="295" r:id="rId81"/>
    <p:sldId id="337" r:id="rId82"/>
    <p:sldId id="338" r:id="rId83"/>
    <p:sldId id="363" r:id="rId84"/>
    <p:sldId id="368" r:id="rId85"/>
    <p:sldId id="364" r:id="rId86"/>
    <p:sldId id="365" r:id="rId87"/>
    <p:sldId id="355" r:id="rId88"/>
    <p:sldId id="369" r:id="rId89"/>
    <p:sldId id="352" r:id="rId90"/>
    <p:sldId id="353" r:id="rId91"/>
    <p:sldId id="354" r:id="rId92"/>
    <p:sldId id="357" r:id="rId93"/>
    <p:sldId id="370" r:id="rId94"/>
    <p:sldId id="358" r:id="rId95"/>
    <p:sldId id="359" r:id="rId96"/>
    <p:sldId id="360" r:id="rId97"/>
    <p:sldId id="371" r:id="rId98"/>
    <p:sldId id="362" r:id="rId99"/>
    <p:sldId id="361" r:id="rId100"/>
    <p:sldId id="347" r:id="rId101"/>
    <p:sldId id="372" r:id="rId102"/>
    <p:sldId id="373" r:id="rId103"/>
    <p:sldId id="374" r:id="rId104"/>
    <p:sldId id="375" r:id="rId105"/>
    <p:sldId id="376" r:id="rId106"/>
    <p:sldId id="377" r:id="rId107"/>
    <p:sldId id="276" r:id="rId108"/>
    <p:sldId id="379" r:id="rId109"/>
    <p:sldId id="380" r:id="rId110"/>
    <p:sldId id="382" r:id="rId111"/>
    <p:sldId id="278" r:id="rId112"/>
    <p:sldId id="383" r:id="rId113"/>
    <p:sldId id="384" r:id="rId114"/>
    <p:sldId id="323" r:id="rId115"/>
    <p:sldId id="343" r:id="rId116"/>
    <p:sldId id="340" r:id="rId117"/>
    <p:sldId id="346" r:id="rId1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66"/>
    <a:srgbClr val="FF73AC"/>
    <a:srgbClr val="9D9DD2"/>
    <a:srgbClr val="FF3300"/>
    <a:srgbClr val="B4B4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7386" autoAdjust="0"/>
    <p:restoredTop sz="82260" autoAdjust="0"/>
  </p:normalViewPr>
  <p:slideViewPr>
    <p:cSldViewPr>
      <p:cViewPr>
        <p:scale>
          <a:sx n="120" d="100"/>
          <a:sy n="120" d="100"/>
        </p:scale>
        <p:origin x="48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4F28F1-92D9-43F2-AE3B-136B64AE21C6}" type="datetimeFigureOut">
              <a:rPr lang="en-US"/>
              <a:pPr>
                <a:defRPr/>
              </a:pPr>
              <a:t>4/26/2011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9824D81-73A4-456D-8459-F9B6A0051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B1EDD2-368E-4C33-B5CE-4BE184FD1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B2FC88-EFF9-46F9-B557-948CA6D37746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100</a:t>
            </a:fld>
            <a:endParaRPr lang="en-US" sz="12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101</a:t>
            </a:fld>
            <a:endParaRPr lang="en-US" sz="12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102</a:t>
            </a:fld>
            <a:endParaRPr lang="en-US" sz="12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103</a:t>
            </a:fld>
            <a:endParaRPr lang="en-US" sz="12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104</a:t>
            </a:fld>
            <a:endParaRPr lang="en-US" sz="12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105</a:t>
            </a:fld>
            <a:endParaRPr lang="en-US" sz="12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106</a:t>
            </a:fld>
            <a:endParaRPr lang="en-US" sz="120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2B1047-BC9E-47C3-A308-2E9AA33A1240}" type="slidenum">
              <a:rPr lang="en-US" smtClean="0"/>
              <a:pPr/>
              <a:t>107</a:t>
            </a:fld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108</a:t>
            </a:fld>
            <a:endParaRPr lang="en-US" sz="12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109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20F972-EACF-41D0-8F61-CDB08C76F4B9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110</a:t>
            </a:fld>
            <a:endParaRPr lang="en-US" sz="12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CF7D41-2B1F-4B38-A949-19336C13B2BF}" type="slidenum">
              <a:rPr lang="en-US" smtClean="0"/>
              <a:pPr/>
              <a:t>111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112</a:t>
            </a:fld>
            <a:endParaRPr lang="en-US" sz="120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113</a:t>
            </a:fld>
            <a:endParaRPr lang="en-US" sz="120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114</a:t>
            </a:fld>
            <a:endParaRPr lang="en-US" sz="120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115</a:t>
            </a:fld>
            <a:endParaRPr lang="en-US" sz="120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116</a:t>
            </a:fld>
            <a:endParaRPr lang="en-US" sz="120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117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940667-21AC-4916-99BB-D34610232D40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F2F9B4-A4BD-4B9B-AF3D-27EFA5BF76BA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58</a:t>
            </a:fld>
            <a:endParaRPr lang="en-US" sz="12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59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60</a:t>
            </a:fld>
            <a:endParaRPr lang="en-US" sz="12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E82C11-A372-4A79-9106-4E267D012DD7}" type="slidenum">
              <a:rPr lang="en-US" smtClean="0"/>
              <a:pPr/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8BBEE6-87E9-4E8D-A956-8928430F13BB}" type="slidenum">
              <a:rPr lang="en-US" smtClean="0"/>
              <a:pPr/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1374D-B624-40F3-8CAC-28E69E4B4F0A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7536CBE-B89F-46BD-8AE8-82A467FF39D5}" type="slidenum">
              <a:rPr lang="en-US" smtClean="0"/>
              <a:pPr/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B30AD9-5F8C-4315-942B-946D66E88015}" type="slidenum">
              <a:rPr lang="en-US" smtClean="0"/>
              <a:pPr/>
              <a:t>71</a:t>
            </a:fld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3758D-F7B2-433B-A705-B8678D756CC6}" type="slidenum">
              <a:rPr lang="en-US" smtClean="0"/>
              <a:pPr/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822DD-1863-4E8F-9749-6D441AC22431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7ADC3B-16E3-47AC-A265-9D2B96A2FEDE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1195AC-03CC-48C2-9929-D70166933C04}" type="slidenum">
              <a:rPr lang="en-US" sz="1200"/>
              <a:pPr algn="r"/>
              <a:t>75</a:t>
            </a:fld>
            <a:endParaRPr lang="en-US" sz="12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63D8FC-AB6C-494C-B47E-61775E49AA0C}" type="slidenum">
              <a:rPr lang="en-US" smtClean="0"/>
              <a:pPr/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77</a:t>
            </a:fld>
            <a:endParaRPr lang="en-US" sz="12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E550FF-B781-439F-A58C-1FAD4ADEF94D}" type="slidenum">
              <a:rPr lang="en-US" smtClean="0"/>
              <a:pPr/>
              <a:t>78</a:t>
            </a:fld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7ED8C1-21C6-4392-87E9-6AAE02A129A5}" type="slidenum">
              <a:rPr lang="en-US" smtClean="0"/>
              <a:pPr/>
              <a:t>79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2ADB0D-4D9E-4FB8-9D6D-BF79B12A67E7}" type="slidenum">
              <a:rPr lang="en-US" sz="1200"/>
              <a:pPr algn="r"/>
              <a:t>80</a:t>
            </a:fld>
            <a:endParaRPr lang="en-US" sz="12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81</a:t>
            </a:fld>
            <a:endParaRPr 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82</a:t>
            </a:fld>
            <a:endParaRPr 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83</a:t>
            </a:fld>
            <a:endParaRPr 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84</a:t>
            </a:fld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85</a:t>
            </a:fld>
            <a:endParaRPr lang="en-US" sz="12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86</a:t>
            </a:fld>
            <a:endParaRPr lang="en-US" sz="12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87</a:t>
            </a:fld>
            <a:endParaRPr lang="en-US" sz="12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88</a:t>
            </a:fld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89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A8F9A9-B68B-4FB0-8FC6-AED5899E1847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90</a:t>
            </a:fld>
            <a:endParaRPr lang="en-US" sz="12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91</a:t>
            </a:fld>
            <a:endParaRPr lang="en-US" sz="12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92</a:t>
            </a:fld>
            <a:endParaRPr lang="en-US" sz="12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93</a:t>
            </a:fld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94</a:t>
            </a:fld>
            <a:endParaRPr lang="en-US" sz="12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95</a:t>
            </a:fld>
            <a:endParaRPr lang="en-US" sz="12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96</a:t>
            </a:fld>
            <a:endParaRPr lang="en-US" sz="12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92EFCE-EFCB-42F4-963C-DD9DB2B6612A}" type="slidenum">
              <a:rPr lang="en-US" smtClean="0"/>
              <a:pPr/>
              <a:t>97</a:t>
            </a:fld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98</a:t>
            </a:fld>
            <a:endParaRPr lang="en-US" sz="120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6C75D8-9593-41EC-988D-62F5949CDD2E}" type="slidenum">
              <a:rPr lang="en-US" sz="1200"/>
              <a:pPr algn="r"/>
              <a:t>99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6EB24-12D4-4E35-81C2-B388ECEF50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8B94D-1557-40E5-A8B5-F9497D1B2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1693E-1C85-4EDD-9AC4-6AC08F1C6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BE0B-5992-4739-A3A3-33C7A2DB21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F02C-5B22-4513-B650-2D15114A8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E877-3525-4EFD-9A02-7348D5C5E0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FB9A-1CC2-4EFC-B414-C6B0487F7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0DA0-5C56-4EF5-9F51-1634F4BC2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18B4-334A-4F53-A07D-77E938062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2EB4B-0206-44CD-BE94-CF6B5389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A360-6CAD-4309-B454-FD1EB3105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D2D9-4313-498F-BCC7-DB9FC89CBD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51A9-19F3-49E5-851A-598DA63872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DAAFA-7BB4-414A-9787-31DC91B45D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8FAB8-F029-4E82-8734-F0A4AF18DD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D612CB-E836-48B5-8307-898D59B57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eg"/><Relationship Id="rId4" Type="http://schemas.openxmlformats.org/officeDocument/2006/relationships/image" Target="../media/image11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1.jpeg"/><Relationship Id="rId4" Type="http://schemas.openxmlformats.org/officeDocument/2006/relationships/image" Target="../media/image10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att\Documents\thesis_presentation\pat142_bmode.wmv" TargetMode="External"/><Relationship Id="rId5" Type="http://schemas.openxmlformats.org/officeDocument/2006/relationships/image" Target="../media/image15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att\Documents\thesis_presentation\pat142_bsc.wmv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att\Documents\thesis_presentation\pat144_bmode.wmv" TargetMode="External"/><Relationship Id="rId5" Type="http://schemas.openxmlformats.org/officeDocument/2006/relationships/image" Target="../media/image156.png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att\Documents\thesis_presentation\pat144_bsc.wmv" TargetMode="External"/><Relationship Id="rId5" Type="http://schemas.openxmlformats.org/officeDocument/2006/relationships/image" Target="../media/image157.png"/><Relationship Id="rId4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block_matching_movie.wmv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block_displacement_movie.wmv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9rightbulblongcont_20100317140505.wmv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9rightbulblongcont_20100317140505_zoom.wmv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Relationship Id="rId9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7lefticalongcont_20100111092227_msmpeg4v2.wmv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7lefticalongcont_20100111092227_Cycle1_Version_963d653_Points_msmpeg4v2.wmv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7leftica_displacement.wmv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video" Target="file:///C:\Users\Matt\Documents\thesis_presentation\pat157leftica_shear.wmv" TargetMode="External"/><Relationship Id="rId7" Type="http://schemas.openxmlformats.org/officeDocument/2006/relationships/image" Target="../media/image96.png"/><Relationship Id="rId2" Type="http://schemas.openxmlformats.org/officeDocument/2006/relationships/video" Target="file:///C:\Users\Matt\Documents\thesis_presentation\pat157leftica_lateral.wmv" TargetMode="External"/><Relationship Id="rId1" Type="http://schemas.openxmlformats.org/officeDocument/2006/relationships/video" Target="file:///C:\Users\Matt\Documents\thesis_presentation\pat157leftica_axial.wmv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Matt\Documents\thesis_presentation\pat142_bsc.wmv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gif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7leftica_tensors.wmv" TargetMode="External"/><Relationship Id="rId5" Type="http://schemas.openxmlformats.org/officeDocument/2006/relationships/image" Target="../media/image99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video" Target="file:///C:\Users\Matt\Documents\thesis_presentation\pat157leftica_total_energy.wmv" TargetMode="External"/><Relationship Id="rId7" Type="http://schemas.openxmlformats.org/officeDocument/2006/relationships/image" Target="../media/image1.png"/><Relationship Id="rId2" Type="http://schemas.openxmlformats.org/officeDocument/2006/relationships/video" Target="file:///C:\Users\Matt\Documents\thesis_presentation\pat157leftica_max_shear.wmv" TargetMode="External"/><Relationship Id="rId1" Type="http://schemas.openxmlformats.org/officeDocument/2006/relationships/video" Target="file:///C:\Users\Matt\Documents\thesis_presentation\pat157leftica_max_prin.wmv" TargetMode="External"/><Relationship Id="rId6" Type="http://schemas.openxmlformats.org/officeDocument/2006/relationships/notesSlide" Target="../notesSlides/notesSlide62.xml"/><Relationship Id="rId11" Type="http://schemas.openxmlformats.org/officeDocument/2006/relationships/image" Target="../media/image10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2.png"/><Relationship Id="rId4" Type="http://schemas.openxmlformats.org/officeDocument/2006/relationships/video" Target="file:///C:\Users\Matt\Documents\thesis_presentation\pat157leftica_distortional_energy.wmv" TargetMode="External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4_bsc.wmv" TargetMode="External"/><Relationship Id="rId5" Type="http://schemas.openxmlformats.org/officeDocument/2006/relationships/image" Target="../media/image118.png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24.png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3rightbulblongcont_20091007085547_Cycle1_Version_963d653_StrainTensors_msmpeg4v2.wmv" TargetMode="External"/><Relationship Id="rId5" Type="http://schemas.openxmlformats.org/officeDocument/2006/relationships/image" Target="../media/image128.png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3rightbulblongcont_20091007085547_Cycle1_Version_963d653_MaxShearStrain_msmpeg4v2.wmv" TargetMode="External"/><Relationship Id="rId5" Type="http://schemas.openxmlformats.org/officeDocument/2006/relationships/image" Target="../media/image129.png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4rightbulb_displacement.wmv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4rightbulb_tensors.wmv" TargetMode="External"/><Relationship Id="rId5" Type="http://schemas.openxmlformats.org/officeDocument/2006/relationships/image" Target="../media/image133.png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4rightbulb_max_shear.wmv" TargetMode="External"/><Relationship Id="rId5" Type="http://schemas.openxmlformats.org/officeDocument/2006/relationships/image" Target="../media/image134.png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6.png"/><Relationship Id="rId2" Type="http://schemas.openxmlformats.org/officeDocument/2006/relationships/video" Target="file:///C:\Users\Matt\Documents\thesis_presentation\pat156leftica_displacement.wmv" TargetMode="External"/><Relationship Id="rId1" Type="http://schemas.openxmlformats.org/officeDocument/2006/relationships/video" Target="file:///C:\Users\Matt\Documents\thesis_presentation\pat156leftbulb_displacement.wmv" TargetMode="External"/><Relationship Id="rId6" Type="http://schemas.openxmlformats.org/officeDocument/2006/relationships/image" Target="../media/image13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8.png"/><Relationship Id="rId2" Type="http://schemas.openxmlformats.org/officeDocument/2006/relationships/video" Target="file:///C:\Users\Matt\Documents\thesis_presentation\pat156leftbulb_tensors.wmv" TargetMode="External"/><Relationship Id="rId1" Type="http://schemas.openxmlformats.org/officeDocument/2006/relationships/video" Target="file:///C:\Users\Matt\Documents\thesis_presentation\pat156leftica_tensors.wmv" TargetMode="External"/><Relationship Id="rId6" Type="http://schemas.openxmlformats.org/officeDocument/2006/relationships/image" Target="../media/image13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0.png"/><Relationship Id="rId2" Type="http://schemas.openxmlformats.org/officeDocument/2006/relationships/video" Target="file:///C:\Users\Matt\Documents\thesis_presentation\pat156leftbulb_max_shear.wmv" TargetMode="External"/><Relationship Id="rId1" Type="http://schemas.openxmlformats.org/officeDocument/2006/relationships/video" Target="file:///C:\Users\Matt\Documents\thesis_presentation\pat156leftica_max_shear.wmv" TargetMode="External"/><Relationship Id="rId6" Type="http://schemas.openxmlformats.org/officeDocument/2006/relationships/image" Target="../media/image13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8leftbulb_displacement.wmv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8leftbulb_tensors.wmv" TargetMode="External"/><Relationship Id="rId5" Type="http://schemas.openxmlformats.org/officeDocument/2006/relationships/image" Target="../media/image142.png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Matt\Documents\thesis_presentation\pat158leftbulb_max_shear.wmv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Strain Imaging of Carotid Plaque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362200"/>
            <a:ext cx="6400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Matthew M. McCormick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matt@mmmccormick.com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Ultrasound Research Group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Department of Biomedical Engineering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Department of Medical Physics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University of Wisconsin-Madison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Presentation for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Kitware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, Inc.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April 26,  2011</a:t>
            </a:r>
          </a:p>
        </p:txBody>
      </p:sp>
      <p:pic>
        <p:nvPicPr>
          <p:cNvPr id="2052" name="Picture 7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Emboli have many origins.</a:t>
            </a: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600" dirty="0" err="1" smtClean="0">
                <a:solidFill>
                  <a:srgbClr val="E6E6E6"/>
                </a:solidFill>
                <a:latin typeface="Bitstream Vera Sans" pitchFamily="34" charset="0"/>
              </a:rPr>
              <a:t>Atrial</a:t>
            </a:r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fibrillation</a:t>
            </a: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Congestive heart failure</a:t>
            </a: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Mechanical heart valve</a:t>
            </a: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Patent foramen </a:t>
            </a:r>
            <a:r>
              <a:rPr lang="en-US" sz="2600" dirty="0" err="1" smtClean="0">
                <a:solidFill>
                  <a:srgbClr val="E6E6E6"/>
                </a:solidFill>
                <a:latin typeface="Bitstream Vera Sans" pitchFamily="34" charset="0"/>
              </a:rPr>
              <a:t>ovale</a:t>
            </a:r>
            <a:endParaRPr lang="en-US" sz="2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6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600" dirty="0" smtClean="0">
                <a:solidFill>
                  <a:srgbClr val="FFFF66"/>
                </a:solidFill>
                <a:latin typeface="Bitstream Vera Sans" pitchFamily="34" charset="0"/>
              </a:rPr>
              <a:t>Plaque fragments or thrombi originating from the carotid artery</a:t>
            </a:r>
          </a:p>
        </p:txBody>
      </p:sp>
      <p:pic>
        <p:nvPicPr>
          <p:cNvPr id="614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0" y="6553200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E6E6E6"/>
                </a:solidFill>
              </a:rPr>
              <a:t>Image source:  http://www.meddean.luc.edu/lumen/MedEd/neuro/neurovasc/navigation/ica.htm</a:t>
            </a:r>
          </a:p>
        </p:txBody>
      </p:sp>
      <p:pic>
        <p:nvPicPr>
          <p:cNvPr id="6150" name="Picture 7" descr="ancircadjust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  <p:bldP spid="1024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= </a:t>
            </a:r>
            <a:r>
              <a:rPr lang="en-US" dirty="0" smtClean="0">
                <a:solidFill>
                  <a:srgbClr val="FFFF66"/>
                </a:solidFill>
              </a:rPr>
              <a:t>high resolution</a:t>
            </a:r>
          </a:p>
          <a:p>
            <a:r>
              <a:rPr lang="en-US" dirty="0" smtClean="0">
                <a:solidFill>
                  <a:srgbClr val="FFFF66"/>
                </a:solidFill>
              </a:rPr>
              <a:t>3D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Quantitative ultrasound imaging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Remove system effects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Use reference phantom with </a:t>
            </a:r>
            <a:r>
              <a:rPr lang="en-US" dirty="0" smtClean="0">
                <a:solidFill>
                  <a:srgbClr val="FFFF66"/>
                </a:solidFill>
              </a:rPr>
              <a:t>known acoustic properties </a:t>
            </a:r>
            <a:r>
              <a:rPr lang="en-US" dirty="0" smtClean="0">
                <a:solidFill>
                  <a:srgbClr val="E6E6E6"/>
                </a:solidFill>
              </a:rPr>
              <a:t>to normalize out imaging system properties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</a:p>
        </p:txBody>
      </p:sp>
      <p:pic>
        <p:nvPicPr>
          <p:cNvPr id="9" name="Picture 8" descr="phantom_pic_sma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139" y="1143000"/>
            <a:ext cx="4795661" cy="4841782"/>
          </a:xfrm>
          <a:prstGeom prst="rect">
            <a:avLst/>
          </a:prstGeom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676400" y="5943600"/>
            <a:ext cx="5791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Madsen, E., Frank, G. McCormick, M. 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  </a:t>
            </a:r>
            <a:r>
              <a:rPr lang="en-US" sz="1400" i="1" dirty="0" smtClean="0">
                <a:solidFill>
                  <a:srgbClr val="E6E6E6"/>
                </a:solidFill>
              </a:rPr>
              <a:t>Anechoic Sphere Phantoms for Estimating 3-D Resolution of Very High </a:t>
            </a:r>
            <a:r>
              <a:rPr lang="en-US" sz="1400" i="1" dirty="0" err="1" smtClean="0">
                <a:solidFill>
                  <a:srgbClr val="E6E6E6"/>
                </a:solidFill>
              </a:rPr>
              <a:t>Frequeuncy</a:t>
            </a:r>
            <a:r>
              <a:rPr lang="en-US" sz="1400" i="1" dirty="0" smtClean="0">
                <a:solidFill>
                  <a:srgbClr val="E6E6E6"/>
                </a:solidFill>
              </a:rPr>
              <a:t> Ultrasound Scanners.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on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, Ferroelectrics, and Frequency Control.  57 (10):2284-2292.  2010.</a:t>
            </a:r>
            <a:endParaRPr lang="en-US" sz="1400" i="1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Reference phantom characterization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91000" y="1676400"/>
            <a:ext cx="49530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High frequency challenges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High signal attenuation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Increased precision required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Non-linear propagation</a:t>
            </a:r>
          </a:p>
        </p:txBody>
      </p:sp>
      <p:pic>
        <p:nvPicPr>
          <p:cNvPr id="6" name="Picture 5" descr="DSCN07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3835400" cy="2876550"/>
          </a:xfrm>
          <a:prstGeom prst="rect">
            <a:avLst/>
          </a:prstGeom>
        </p:spPr>
      </p:pic>
      <p:pic>
        <p:nvPicPr>
          <p:cNvPr id="7" name="Picture 6" descr="vs_plaque_system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3962400"/>
            <a:ext cx="3859278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Speed of sound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Attenuation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5378" y="1332462"/>
            <a:ext cx="5468822" cy="552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Absolute backscatter coefficient</a:t>
            </a:r>
          </a:p>
        </p:txBody>
      </p:sp>
      <p:pic>
        <p:nvPicPr>
          <p:cNvPr id="9" name="Picture 8" descr="sos_metho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600" y="990600"/>
            <a:ext cx="5334000" cy="5334000"/>
          </a:xfrm>
          <a:prstGeom prst="rect">
            <a:avLst/>
          </a:prstGeom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447800" y="6172200"/>
            <a:ext cx="7010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M.,  Madsen, E.,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Absolute Backscatter Coefficient Estimates of Tissue-Mimicking Phantoms in the 5-50MHz Frequency Range.  </a:t>
            </a:r>
            <a:r>
              <a:rPr lang="en-US" sz="1400" dirty="0" smtClean="0">
                <a:solidFill>
                  <a:srgbClr val="E6E6E6"/>
                </a:solidFill>
              </a:rPr>
              <a:t>Journal of The Acoustical Society of America.  Under Review.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icture 4" descr="img_15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00200"/>
            <a:ext cx="4673600" cy="3505200"/>
          </a:xfrm>
          <a:prstGeom prst="rect">
            <a:avLst/>
          </a:prstGeom>
        </p:spPr>
      </p:pic>
      <p:pic>
        <p:nvPicPr>
          <p:cNvPr id="6" name="Picture 5" descr="img_151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6002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risk plaque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Large plaque with excessive amount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thrombus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signs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on removal.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Ulcerated, complex morphology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of the inner wall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soft, weak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plaque and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little calcification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unstable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with recent rupture events.</a:t>
            </a:r>
          </a:p>
        </p:txBody>
      </p:sp>
      <p:pic>
        <p:nvPicPr>
          <p:cNvPr id="2458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9700" y="1776413"/>
            <a:ext cx="2895600" cy="2185987"/>
          </a:xfrm>
          <a:noFill/>
        </p:spPr>
      </p:pic>
      <p:pic>
        <p:nvPicPr>
          <p:cNvPr id="24582" name="Picture 13" descr="pat142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332413" y="4137025"/>
            <a:ext cx="26685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icture 4" descr="pat142_bsc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284" y="1066800"/>
            <a:ext cx="6696516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7" name="pat142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066800" y="1066800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/>
          <a:p>
            <a:pPr marL="290513" indent="-290513" eaLnBrk="1" hangingPunct="1">
              <a:buFontTx/>
              <a:buNone/>
            </a:pPr>
            <a:endParaRPr lang="en-US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Although many people will accumulate plaque, </a:t>
            </a:r>
            <a:r>
              <a:rPr lang="en-US" dirty="0" smtClean="0">
                <a:solidFill>
                  <a:srgbClr val="FFFF66"/>
                </a:solidFill>
                <a:latin typeface="Bitstream Vera Sans" pitchFamily="34" charset="0"/>
              </a:rPr>
              <a:t>only a few will develop ischemic symptoms.</a:t>
            </a:r>
          </a:p>
        </p:txBody>
      </p:sp>
      <p:pic>
        <p:nvPicPr>
          <p:cNvPr id="717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2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7174" name="Picture 13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at142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066800" y="1065212"/>
            <a:ext cx="6781800" cy="5792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Low risk plaque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Long plaque composed primarily of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fibrous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tissue with dispersed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calcified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areas.</a:t>
            </a:r>
            <a:b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Smooth, regular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inner wall.</a:t>
            </a:r>
            <a: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  <a:t/>
            </a:r>
            <a:br>
              <a:rPr lang="en-US" sz="2400" dirty="0" smtClean="0">
                <a:solidFill>
                  <a:srgbClr val="FF3300"/>
                </a:solidFill>
                <a:latin typeface="Bitstream Vera Sans" pitchFamily="34" charset="0"/>
              </a:rPr>
            </a:b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Likely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stable.</a:t>
            </a:r>
          </a:p>
        </p:txBody>
      </p:sp>
      <p:pic>
        <p:nvPicPr>
          <p:cNvPr id="2765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0" descr="pat144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22875" y="1776413"/>
            <a:ext cx="2889250" cy="2185987"/>
          </a:xfrm>
          <a:noFill/>
        </p:spPr>
      </p:pic>
      <p:pic>
        <p:nvPicPr>
          <p:cNvPr id="27654" name="Picture 12" descr="pat144_gross_i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05450" y="4213225"/>
            <a:ext cx="23225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5" name="pat144_bmo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95400" y="1295400"/>
            <a:ext cx="6477000" cy="5532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High frequency US characterization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Plaque characterization</a:t>
            </a:r>
          </a:p>
        </p:txBody>
      </p:sp>
      <p:pic>
        <p:nvPicPr>
          <p:cNvPr id="6" name="pat14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19200" y="1119187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4267200" y="1600200"/>
            <a:ext cx="487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Robustness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Avoid local minima (“peak-hopping”) in the similarity metric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Speed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Smaller search regions in higher resolution images</a:t>
            </a:r>
          </a:p>
          <a:p>
            <a:pPr lvl="1"/>
            <a:r>
              <a:rPr lang="en-US" dirty="0" smtClean="0">
                <a:solidFill>
                  <a:srgbClr val="FFFF66"/>
                </a:solidFill>
              </a:rPr>
              <a:t>Stretch matching-block </a:t>
            </a:r>
            <a:r>
              <a:rPr lang="en-US" dirty="0" smtClean="0">
                <a:solidFill>
                  <a:srgbClr val="E6E6E6"/>
                </a:solidFill>
              </a:rPr>
              <a:t>by prior strain results</a:t>
            </a:r>
          </a:p>
          <a:p>
            <a:pPr lvl="2"/>
            <a:r>
              <a:rPr lang="en-US" dirty="0" smtClean="0">
                <a:solidFill>
                  <a:srgbClr val="E6E6E6"/>
                </a:solidFill>
              </a:rPr>
              <a:t>Improve correlation</a:t>
            </a:r>
          </a:p>
        </p:txBody>
      </p:sp>
      <p:pic>
        <p:nvPicPr>
          <p:cNvPr id="13" name="Picture 12" descr="compand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99" y="1143000"/>
            <a:ext cx="4660099" cy="349068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6" name="Picture 25" descr="pat157_points_zoom_po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9" y="1143000"/>
            <a:ext cx="4495801" cy="3286973"/>
          </a:xfrm>
          <a:prstGeom prst="rect">
            <a:avLst/>
          </a:prstGeom>
        </p:spPr>
      </p:pic>
      <p:pic>
        <p:nvPicPr>
          <p:cNvPr id="27" name="Picture 26" descr="pat157_points_zoom_p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43000"/>
            <a:ext cx="4481613" cy="3276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19200" y="44958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44958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Accumulation of incremental </a:t>
            </a:r>
            <a:r>
              <a:rPr lang="en-US" sz="2200" dirty="0" err="1" smtClean="0">
                <a:solidFill>
                  <a:srgbClr val="B4B4D2"/>
                </a:solidFill>
              </a:rPr>
              <a:t>Eulerian</a:t>
            </a:r>
            <a:r>
              <a:rPr lang="en-US" sz="2200" dirty="0" smtClean="0">
                <a:solidFill>
                  <a:srgbClr val="B4B4D2"/>
                </a:solidFill>
              </a:rPr>
              <a:t> strain: particle approach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371600"/>
            <a:ext cx="4368800" cy="3276600"/>
          </a:xfrm>
          <a:prstGeom prst="rect">
            <a:avLst/>
          </a:prstGeom>
        </p:spPr>
      </p:pic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displacements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Use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dynamic frame skip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Right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amount of motion for best motion-tracking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Accumulate incremental </a:t>
            </a:r>
            <a:r>
              <a:rPr lang="en-US" sz="2800" kern="0" dirty="0" err="1" smtClean="0">
                <a:solidFill>
                  <a:srgbClr val="E6E6E6"/>
                </a:solidFill>
                <a:latin typeface="+mn-lt"/>
              </a:rPr>
              <a:t>Eulerian</a:t>
            </a:r>
            <a:r>
              <a:rPr lang="en-US" sz="2800" kern="0" dirty="0" smtClean="0">
                <a:solidFill>
                  <a:srgbClr val="E6E6E6"/>
                </a:solidFill>
                <a:latin typeface="+mn-lt"/>
              </a:rPr>
              <a:t> strains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12" descr="frame_sk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371600"/>
            <a:ext cx="437859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2004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Systole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2667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Diastole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/>
      <p:bldP spid="1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Scalar over cardiac cycle to single value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30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Peak-to-peak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90</a:t>
            </a:r>
            <a:r>
              <a:rPr lang="en-US" sz="3200" kern="0" baseline="30000" dirty="0" smtClean="0">
                <a:solidFill>
                  <a:srgbClr val="FFFF66"/>
                </a:solidFill>
                <a:latin typeface="+mn-lt"/>
              </a:rPr>
              <a:t>th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 percentile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Peak-to-peak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baseline="0" dirty="0" smtClean="0">
                <a:solidFill>
                  <a:srgbClr val="E6E6E6"/>
                </a:solidFill>
                <a:latin typeface="+mn-lt"/>
              </a:rPr>
              <a:t>All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 three of the above for the sum 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magnitude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of the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time derivative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4" cstate="print"/>
          <a:srcRect t="2632"/>
          <a:stretch>
            <a:fillRect/>
          </a:stretch>
        </p:blipFill>
        <p:spPr>
          <a:xfrm>
            <a:off x="0" y="1447799"/>
            <a:ext cx="4382531" cy="320040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Differentiating high risk carotid plaques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E6E6E6"/>
                </a:solidFill>
                <a:latin typeface="Bitstream Vera Sans" pitchFamily="34" charset="0"/>
              </a:rPr>
              <a:t>The purpose of this research:</a:t>
            </a:r>
            <a:r>
              <a:rPr lang="en-US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mtClean="0">
              <a:solidFill>
                <a:srgbClr val="FF3300"/>
              </a:solidFill>
              <a:latin typeface="Bitstream Vera Sans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solidFill>
                  <a:srgbClr val="FFFF66"/>
                </a:solidFill>
                <a:latin typeface="Bitstream Vera Sans" pitchFamily="34" charset="0"/>
              </a:rPr>
              <a:t>Development of a  method to identify and differentiate high risk plaque.</a:t>
            </a:r>
          </a:p>
        </p:txBody>
      </p:sp>
      <p:pic>
        <p:nvPicPr>
          <p:cNvPr id="819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stable_plaque_gro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92800" y="1600200"/>
            <a:ext cx="1549400" cy="2185988"/>
          </a:xfrm>
          <a:noFill/>
        </p:spPr>
      </p:pic>
      <p:pic>
        <p:nvPicPr>
          <p:cNvPr id="8198" name="Picture 6" descr="vuln_plaque_gros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26000" y="3938588"/>
            <a:ext cx="3681413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Material inhomogeneity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smtClean="0">
                <a:solidFill>
                  <a:srgbClr val="E6E6E6"/>
                </a:solidFill>
                <a:latin typeface="Bitstream Vera Sans" pitchFamily="34" charset="0"/>
              </a:rPr>
              <a:t> Vasa vasorum</a:t>
            </a:r>
          </a:p>
          <a:p>
            <a:pPr marL="1025525" lvl="2" indent="-111125" eaLnBrk="1" hangingPunct="1"/>
            <a:endParaRPr lang="en-US" sz="1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905000"/>
            <a:ext cx="4038600" cy="4678363"/>
          </a:xfrm>
        </p:spPr>
        <p:txBody>
          <a:bodyPr/>
          <a:lstStyle/>
          <a:p>
            <a:pPr marL="290513" indent="-290513" eaLnBrk="1" hangingPunct="1"/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800" dirty="0" smtClean="0">
                <a:solidFill>
                  <a:srgbClr val="FFFF66"/>
                </a:solidFill>
                <a:latin typeface="Bitstream Vera Sans" pitchFamily="34" charset="0"/>
              </a:rPr>
              <a:t>strain</a:t>
            </a:r>
            <a: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  <a:br>
              <a:rPr lang="en-US" sz="28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 Quantifies local </a:t>
            </a:r>
            <a:r>
              <a:rPr lang="en-US" dirty="0" smtClean="0">
                <a:solidFill>
                  <a:srgbClr val="FFFF66"/>
                </a:solidFill>
                <a:latin typeface="Bitstream Vera Sans" pitchFamily="34" charset="0"/>
              </a:rPr>
              <a:t>compression and stretching</a:t>
            </a:r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 experienced by tissue.</a:t>
            </a:r>
            <a:b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22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8" descr="holzapfel_intim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37026" r="24041"/>
          <a:stretch>
            <a:fillRect/>
          </a:stretch>
        </p:blipFill>
        <p:spPr>
          <a:xfrm>
            <a:off x="4093634" y="2133600"/>
            <a:ext cx="5278966" cy="32766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Overview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67000" y="17526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91000" y="2286000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7000" y="28194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Images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38862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Cardiac Cycle Accumulation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4953000"/>
            <a:ext cx="3429000" cy="381000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Strain Metrics</a:t>
            </a:r>
            <a:endParaRPr lang="en-US" b="1" dirty="0">
              <a:ln w="12700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33649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191000" y="4431792"/>
            <a:ext cx="484632" cy="368808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8334 C -0.15643 0.225 -0.3165 0.36667 -0.38143 0.43311 C -0.44636 0.49954 -0.3908 0.475 -0.38525 0.48172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3981 C -0.16198 0.18148 -0.32205 0.32314 -0.38698 0.38958 C -0.45191 0.45601 -0.39635 0.43148 -0.3908 0.43819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0556 C -0.15643 0.13611 -0.3165 0.27778 -0.38143 0.34421 C -0.44636 0.41065 -0.3908 0.38611 -0.38525 0.39282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8888 C -0.15643 0.05278 -0.3165 0.19491 -0.38143 0.26112 C -0.44636 0.32755 -0.3908 0.30301 -0.38525 0.30973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7755 C -0.15643 -0.03588 -0.3165 0.10602 -0.38143 0.17245 C -0.44636 0.23889 -0.3908 0.21435 -0.38525 0.22106 " pathEditMode="relative" rAng="0" ptsTypes="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5092 C -0.16198 0.09074 -0.32205 0.23264 -0.38698 0.29885 C -0.45191 0.36528 -0.39635 0.34074 -0.3908 0.3474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13426 C -0.16198 0.00741 -0.32205 0.1493 -0.38698 0.21574 C -0.45191 0.28217 -0.39635 0.25741 -0.3908 0.26412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Deformable image registration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noProof="0" dirty="0" smtClean="0">
                <a:solidFill>
                  <a:srgbClr val="E6E6E6"/>
                </a:solidFill>
                <a:latin typeface="+mn-lt"/>
              </a:rPr>
              <a:t>Does not fit in ITK framework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ITK block-matching framework consisting of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30 classes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5" name="Picture 14" descr="ITK-P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828800"/>
            <a:ext cx="3583073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itk_generate_data.png"/>
          <p:cNvPicPr>
            <a:picLocks noChangeAspect="1"/>
          </p:cNvPicPr>
          <p:nvPr/>
        </p:nvPicPr>
        <p:blipFill>
          <a:blip r:embed="rId4" cstate="print"/>
          <a:srcRect l="833"/>
          <a:stretch>
            <a:fillRect/>
          </a:stretch>
        </p:blipFill>
        <p:spPr>
          <a:xfrm>
            <a:off x="76200" y="1523999"/>
            <a:ext cx="9067800" cy="3161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2" name="Picture 11" descr="thread_functor.png"/>
          <p:cNvPicPr>
            <a:picLocks noChangeAspect="1"/>
          </p:cNvPicPr>
          <p:nvPr/>
        </p:nvPicPr>
        <p:blipFill>
          <a:blip r:embed="rId4" cstate="print"/>
          <a:srcRect b="44581"/>
          <a:stretch>
            <a:fillRect/>
          </a:stretch>
        </p:blipFill>
        <p:spPr>
          <a:xfrm>
            <a:off x="-558715" y="1143000"/>
            <a:ext cx="9702715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functor_decla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793" y="1600200"/>
            <a:ext cx="9201793" cy="2803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Biomedical Engineering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mu_logo.jpg"/>
          <p:cNvPicPr>
            <a:picLocks noChangeAspect="1"/>
          </p:cNvPicPr>
          <p:nvPr/>
        </p:nvPicPr>
        <p:blipFill>
          <a:blip r:embed="rId4" cstate="print"/>
          <a:srcRect l="6299" t="5556" r="5906" b="9596"/>
          <a:stretch>
            <a:fillRect/>
          </a:stretch>
        </p:blipFill>
        <p:spPr>
          <a:xfrm>
            <a:off x="990600" y="1828800"/>
            <a:ext cx="2124075" cy="1600200"/>
          </a:xfrm>
          <a:prstGeom prst="rect">
            <a:avLst/>
          </a:prstGeom>
        </p:spPr>
      </p:pic>
      <p:pic>
        <p:nvPicPr>
          <p:cNvPr id="9" name="Picture 8" descr="nitinolste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3800" y="1371600"/>
            <a:ext cx="4752975" cy="2592532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65532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rgbClr val="E6E6E6"/>
                </a:solidFill>
              </a:rPr>
              <a:t>Stent image source: http://www.phiengineering.com/nitinol.htm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2" name="Picture 11" descr="netbean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200" y="4648200"/>
            <a:ext cx="1847850" cy="1657350"/>
          </a:xfrm>
          <a:prstGeom prst="rect">
            <a:avLst/>
          </a:prstGeom>
        </p:spPr>
      </p:pic>
      <p:pic>
        <p:nvPicPr>
          <p:cNvPr id="13" name="Picture 12" descr="matlab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5400" y="4419600"/>
            <a:ext cx="2347612" cy="210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2" name="Picture 11" descr="thread_functor.png"/>
          <p:cNvPicPr>
            <a:picLocks noChangeAspect="1"/>
          </p:cNvPicPr>
          <p:nvPr/>
        </p:nvPicPr>
        <p:blipFill>
          <a:blip r:embed="rId4" cstate="print"/>
          <a:srcRect t="53260"/>
          <a:stretch>
            <a:fillRect/>
          </a:stretch>
        </p:blipFill>
        <p:spPr>
          <a:xfrm>
            <a:off x="-604483" y="1752600"/>
            <a:ext cx="9748483" cy="303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ITK Multithreading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apply_functor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1600200"/>
            <a:ext cx="9601200" cy="494804"/>
          </a:xfrm>
          <a:prstGeom prst="rect">
            <a:avLst/>
          </a:prstGeom>
        </p:spPr>
      </p:pic>
      <p:pic>
        <p:nvPicPr>
          <p:cNvPr id="14" name="Picture 13" descr="apply_functor2.png"/>
          <p:cNvPicPr>
            <a:picLocks noChangeAspect="1"/>
          </p:cNvPicPr>
          <p:nvPr/>
        </p:nvPicPr>
        <p:blipFill>
          <a:blip r:embed="rId5" cstate="print"/>
          <a:srcRect t="8897"/>
          <a:stretch>
            <a:fillRect/>
          </a:stretch>
        </p:blipFill>
        <p:spPr>
          <a:xfrm>
            <a:off x="0" y="2514600"/>
            <a:ext cx="9144000" cy="2323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splacement_cr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606" y="2625202"/>
            <a:ext cx="3435594" cy="2251598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</a:t>
            </a:r>
            <a:r>
              <a:rPr lang="en-US" sz="4000" dirty="0" err="1" smtClean="0">
                <a:solidFill>
                  <a:srgbClr val="B4B4D2"/>
                </a:solidFill>
              </a:rPr>
              <a:t>algorithm</a:t>
            </a:r>
            <a:r>
              <a:rPr lang="en-US" sz="4000" dirty="0" err="1" smtClean="0">
                <a:solidFill>
                  <a:sysClr val="windowText" lastClr="000000"/>
                </a:solidFill>
              </a:rPr>
              <a:t>m</a:t>
            </a:r>
            <a:r>
              <a:rPr lang="en-US" sz="4000" dirty="0">
                <a:solidFill>
                  <a:sysClr val="windowText" lastClr="000000"/>
                </a:solidFill>
              </a:rPr>
              <a:t/>
            </a:r>
            <a:br>
              <a:rPr lang="en-US" sz="4000" dirty="0">
                <a:solidFill>
                  <a:sysClr val="windowText" lastClr="000000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6" y="1715869"/>
            <a:ext cx="183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2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553200" y="3657600"/>
            <a:ext cx="381000" cy="3810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02403" y="3669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Displacement field</a:t>
            </a:r>
            <a:endParaRPr lang="en-US" dirty="0">
              <a:solidFill>
                <a:srgbClr val="FF73AC"/>
              </a:solidFill>
            </a:endParaRPr>
          </a:p>
        </p:txBody>
      </p:sp>
      <p:pic>
        <p:nvPicPr>
          <p:cNvPr id="18" name="Picture 17" descr="VTK-lowres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200" y="1447800"/>
            <a:ext cx="1097279" cy="899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re_b_mode_fu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195" y="761996"/>
            <a:ext cx="3962405" cy="2971804"/>
          </a:xfrm>
          <a:prstGeom prst="rect">
            <a:avLst/>
          </a:prstGeom>
        </p:spPr>
      </p:pic>
      <p:pic>
        <p:nvPicPr>
          <p:cNvPr id="12" name="Picture 11" descr="post_b_mode_fu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3810000"/>
            <a:ext cx="39624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235" y="1715869"/>
            <a:ext cx="183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Pre-deformation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1" y="49530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Post-deformation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image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block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838200"/>
            <a:ext cx="3962400" cy="2971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search_ful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733800"/>
            <a:ext cx="3962407" cy="297180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1586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Matching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Kernel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9530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Search</a:t>
            </a:r>
          </a:p>
          <a:p>
            <a:pPr algn="ctr"/>
            <a:r>
              <a:rPr lang="en-US" dirty="0" smtClean="0">
                <a:solidFill>
                  <a:srgbClr val="E6E6E6"/>
                </a:solidFill>
              </a:rPr>
              <a:t>Region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371600"/>
            <a:ext cx="3657600" cy="4876800"/>
          </a:xfrm>
          <a:prstGeom prst="rect">
            <a:avLst/>
          </a:prstGeom>
        </p:spPr>
      </p:pic>
      <p:pic>
        <p:nvPicPr>
          <p:cNvPr id="14" name="block_matching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953000" y="1371600"/>
            <a:ext cx="3594419" cy="48006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pic>
        <p:nvPicPr>
          <p:cNvPr id="19" name="block_displacement_movi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876800" y="1390650"/>
            <a:ext cx="3657600" cy="4884982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Block-matching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9863" y="1371600"/>
            <a:ext cx="3651473" cy="48768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5" name="Picture 14" descr="VTK-lowres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9400" y="5029200"/>
            <a:ext cx="1097279" cy="899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3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20" name="Picture 19" descr="similarity1.png"/>
          <p:cNvPicPr>
            <a:picLocks noChangeAspect="1"/>
          </p:cNvPicPr>
          <p:nvPr/>
        </p:nvPicPr>
        <p:blipFill>
          <a:blip r:embed="rId4" cstate="print"/>
          <a:srcRect l="2499" t="1852"/>
          <a:stretch>
            <a:fillRect/>
          </a:stretch>
        </p:blipFill>
        <p:spPr>
          <a:xfrm>
            <a:off x="609600" y="9144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/>
          <a:p>
            <a:r>
              <a:rPr lang="en-US" dirty="0" smtClean="0">
                <a:solidFill>
                  <a:srgbClr val="FFFF66"/>
                </a:solidFill>
              </a:rPr>
              <a:t>Shift</a:t>
            </a:r>
            <a:r>
              <a:rPr lang="en-US" dirty="0" smtClean="0">
                <a:solidFill>
                  <a:srgbClr val="E6E6E6"/>
                </a:solidFill>
              </a:rPr>
              <a:t> by theoretical lower bound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4" name="Picture 13" descr="similarity2.png"/>
          <p:cNvPicPr>
            <a:picLocks noChangeAspect="1"/>
          </p:cNvPicPr>
          <p:nvPr/>
        </p:nvPicPr>
        <p:blipFill>
          <a:blip r:embed="rId4" cstate="print"/>
          <a:srcRect l="2453" t="1818"/>
          <a:stretch>
            <a:fillRect/>
          </a:stretch>
        </p:blipFill>
        <p:spPr>
          <a:xfrm>
            <a:off x="551816" y="914400"/>
            <a:ext cx="3029584" cy="41148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9" name="Content Placeholder 25"/>
          <p:cNvSpPr txBox="1">
            <a:spLocks/>
          </p:cNvSpPr>
          <p:nvPr/>
        </p:nvSpPr>
        <p:spPr>
          <a:xfrm>
            <a:off x="3575050" y="1447800"/>
            <a:ext cx="5111750" cy="46783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theoretical lower   bound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3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such that the values sum to one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28956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pic>
        <p:nvPicPr>
          <p:cNvPr id="26" name="Picture 25" descr="bayes_var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7200" y="4876800"/>
            <a:ext cx="4639957" cy="1232167"/>
          </a:xfrm>
          <a:prstGeom prst="rect">
            <a:avLst/>
          </a:prstGeom>
        </p:spPr>
      </p:pic>
      <p:pic>
        <p:nvPicPr>
          <p:cNvPr id="27" name="Picture 26" descr="ma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3962400"/>
            <a:ext cx="3360883" cy="546360"/>
          </a:xfrm>
          <a:prstGeom prst="rect">
            <a:avLst/>
          </a:prstGeom>
        </p:spPr>
      </p:pic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981E-6 L 0.00105 0.1332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Biomedical Engineering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mu_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593" y="1905000"/>
            <a:ext cx="3871451" cy="1600200"/>
          </a:xfrm>
          <a:prstGeom prst="rect">
            <a:avLst/>
          </a:prstGeom>
        </p:spPr>
      </p:pic>
      <p:pic>
        <p:nvPicPr>
          <p:cNvPr id="9" name="Picture 8" descr="nitinolstent.png"/>
          <p:cNvPicPr>
            <a:picLocks noChangeAspect="1"/>
          </p:cNvPicPr>
          <p:nvPr/>
        </p:nvPicPr>
        <p:blipFill>
          <a:blip r:embed="rId5" cstate="print"/>
          <a:srcRect l="7996" t="2091" r="6273" b="3814"/>
          <a:stretch>
            <a:fillRect/>
          </a:stretch>
        </p:blipFill>
        <p:spPr>
          <a:xfrm>
            <a:off x="5105400" y="1447800"/>
            <a:ext cx="31242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3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0" name="Picture 19" descr="bay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1734" y="3733800"/>
            <a:ext cx="4402666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1640000">
            <a:off x="3503236" y="3119530"/>
            <a:ext cx="4038458" cy="282368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eighbor_all_full.png"/>
          <p:cNvPicPr>
            <a:picLocks noChangeAspect="1"/>
          </p:cNvPicPr>
          <p:nvPr/>
        </p:nvPicPr>
        <p:blipFill>
          <a:blip r:embed="rId3" cstate="print"/>
          <a:srcRect l="19770"/>
          <a:stretch>
            <a:fillRect/>
          </a:stretch>
        </p:blipFill>
        <p:spPr>
          <a:xfrm>
            <a:off x="2521978" y="5257800"/>
            <a:ext cx="6622021" cy="762000"/>
          </a:xfrm>
          <a:prstGeom prst="rect">
            <a:avLst/>
          </a:prstGeom>
        </p:spPr>
      </p:pic>
      <p:pic>
        <p:nvPicPr>
          <p:cNvPr id="29" name="Picture 28" descr="bayes_gray_pri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4495800" cy="778119"/>
          </a:xfrm>
          <a:prstGeom prst="rect">
            <a:avLst/>
          </a:prstGeom>
        </p:spPr>
      </p:pic>
      <p:pic>
        <p:nvPicPr>
          <p:cNvPr id="18" name="Picture 17" descr="similarity3.png"/>
          <p:cNvPicPr>
            <a:picLocks noChangeAspect="1"/>
          </p:cNvPicPr>
          <p:nvPr/>
        </p:nvPicPr>
        <p:blipFill>
          <a:blip r:embed="rId5" cstate="print"/>
          <a:srcRect l="3613" t="1786"/>
          <a:stretch>
            <a:fillRect/>
          </a:stretch>
        </p:blipFill>
        <p:spPr>
          <a:xfrm>
            <a:off x="533400" y="838200"/>
            <a:ext cx="3048000" cy="41910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Noise resistance with Bayesian regularization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4379" y="2052935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66"/>
                </a:solidFill>
              </a:rPr>
              <a:t>Recursive Bayesian Regularization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6122506">
            <a:off x="6305643" y="4541468"/>
            <a:ext cx="889437" cy="213463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yes_gray_likel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800" y="3733800"/>
            <a:ext cx="4512756" cy="781054"/>
          </a:xfrm>
          <a:prstGeom prst="rect">
            <a:avLst/>
          </a:prstGeom>
        </p:spPr>
      </p:pic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2362200" y="6172200"/>
            <a:ext cx="579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 smtClean="0">
                <a:solidFill>
                  <a:srgbClr val="E6E6E6"/>
                </a:solidFill>
              </a:rPr>
              <a:t>1</a:t>
            </a:r>
            <a:r>
              <a:rPr lang="en-US" sz="1400" dirty="0" smtClean="0">
                <a:solidFill>
                  <a:srgbClr val="E6E6E6"/>
                </a:solidFill>
              </a:rPr>
              <a:t>McCormick, M.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N.,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in Biomedical Engineering.  2011.  In Press.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20" name="pat159rightbulblongcont_201003171405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626212" y="1676400"/>
            <a:ext cx="6212988" cy="3743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0600" y="5562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Carotid artery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oth_blocks.png"/>
          <p:cNvPicPr>
            <a:picLocks noChangeAspect="1"/>
          </p:cNvPicPr>
          <p:nvPr/>
        </p:nvPicPr>
        <p:blipFill>
          <a:blip r:embed="rId3" cstate="print"/>
          <a:srcRect t="57778"/>
          <a:stretch>
            <a:fillRect/>
          </a:stretch>
        </p:blipFill>
        <p:spPr>
          <a:xfrm>
            <a:off x="2057400" y="1447800"/>
            <a:ext cx="7467600" cy="4203983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562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Search Region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10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Reverberation moving in the opposite direction of surrounding tissue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4" name="pat159rightbulblongcont_20100317140505_zoo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648200" y="2209800"/>
            <a:ext cx="2000250" cy="2286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3236" t="2082"/>
          <a:stretch>
            <a:fillRect/>
          </a:stretch>
        </p:blipFill>
        <p:spPr>
          <a:xfrm>
            <a:off x="2209800" y="1600200"/>
            <a:ext cx="3505200" cy="3583769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1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4348" t="3707"/>
          <a:stretch>
            <a:fillRect/>
          </a:stretch>
        </p:blipFill>
        <p:spPr>
          <a:xfrm>
            <a:off x="2362200" y="1752600"/>
            <a:ext cx="3352800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2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3707"/>
          <a:stretch>
            <a:fillRect/>
          </a:stretch>
        </p:blipFill>
        <p:spPr>
          <a:xfrm>
            <a:off x="2286000" y="1752600"/>
            <a:ext cx="3428999" cy="3410255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Bayesian regularization example: Removal of a reverberation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10784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Regularization iteration 3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3" name="Picture 12" descr="iteration0_di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100" y="1600200"/>
            <a:ext cx="2095500" cy="2095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82858" y="37454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9" name="Picture 18" descr="iteration_0_metric.png"/>
          <p:cNvPicPr>
            <a:picLocks noChangeAspect="1"/>
          </p:cNvPicPr>
          <p:nvPr/>
        </p:nvPicPr>
        <p:blipFill>
          <a:blip r:embed="rId5" cstate="print"/>
          <a:srcRect l="2174" t="1555"/>
          <a:stretch>
            <a:fillRect/>
          </a:stretch>
        </p:blipFill>
        <p:spPr>
          <a:xfrm>
            <a:off x="2286000" y="1676400"/>
            <a:ext cx="3428999" cy="3486454"/>
          </a:xfrm>
          <a:prstGeom prst="rect">
            <a:avLst/>
          </a:prstGeom>
        </p:spPr>
      </p:pic>
      <p:pic>
        <p:nvPicPr>
          <p:cNvPr id="20" name="Content Placeholder 5" descr="search_full.png"/>
          <p:cNvPicPr>
            <a:picLocks noChangeAspect="1"/>
          </p:cNvPicPr>
          <p:nvPr/>
        </p:nvPicPr>
        <p:blipFill>
          <a:blip r:embed="rId6" cstate="print"/>
          <a:srcRect l="56200" t="48000" r="34000" b="40000"/>
          <a:stretch>
            <a:fillRect/>
          </a:stretch>
        </p:blipFill>
        <p:spPr>
          <a:xfrm>
            <a:off x="6096000" y="4419600"/>
            <a:ext cx="2133600" cy="1959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29400" y="640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752600" y="1828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-76200" y="1764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Block of interest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25146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Lateral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752600" y="25908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52600" y="3505200"/>
            <a:ext cx="1066800" cy="228600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995" y="34406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Axial neighbor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  <p:bldP spid="26" grpId="0" animBg="1"/>
      <p:bldP spid="26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441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156×605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2400" y="443126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312×908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0516" y="44196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312×1816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FLOSS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E6E6E6"/>
                </a:solidFill>
              </a:rPr>
              <a:t>hackerwithin.org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0" name="Picture 9" descr="pyc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0" y="1905000"/>
            <a:ext cx="5072425" cy="3788663"/>
          </a:xfrm>
          <a:prstGeom prst="rect">
            <a:avLst/>
          </a:prstGeom>
        </p:spPr>
      </p:pic>
      <p:pic>
        <p:nvPicPr>
          <p:cNvPr id="12" name="Picture 11" descr="thwlogo-dark-sma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124200"/>
            <a:ext cx="3048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Multi-level motion tracking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scalespace_level_1.png"/>
          <p:cNvPicPr>
            <a:picLocks noChangeAspect="1"/>
          </p:cNvPicPr>
          <p:nvPr/>
        </p:nvPicPr>
        <p:blipFill>
          <a:blip r:embed="rId4" cstate="print"/>
          <a:srcRect l="3703" t="4938" r="11118" b="3711"/>
          <a:stretch>
            <a:fillRect/>
          </a:stretch>
        </p:blipFill>
        <p:spPr>
          <a:xfrm>
            <a:off x="-152400" y="2057400"/>
            <a:ext cx="2971800" cy="2390361"/>
          </a:xfrm>
          <a:prstGeom prst="rect">
            <a:avLst/>
          </a:prstGeom>
        </p:spPr>
      </p:pic>
      <p:pic>
        <p:nvPicPr>
          <p:cNvPr id="18" name="Picture 17" descr="scalespace_level_2.png"/>
          <p:cNvPicPr>
            <a:picLocks noChangeAspect="1"/>
          </p:cNvPicPr>
          <p:nvPr/>
        </p:nvPicPr>
        <p:blipFill>
          <a:blip r:embed="rId5" cstate="print"/>
          <a:srcRect l="10326" t="6521" r="9789" b="2181"/>
          <a:stretch>
            <a:fillRect/>
          </a:stretch>
        </p:blipFill>
        <p:spPr>
          <a:xfrm>
            <a:off x="3314700" y="2111829"/>
            <a:ext cx="2781300" cy="2383971"/>
          </a:xfrm>
          <a:prstGeom prst="rect">
            <a:avLst/>
          </a:prstGeom>
        </p:spPr>
      </p:pic>
      <p:pic>
        <p:nvPicPr>
          <p:cNvPr id="19" name="Picture 18" descr="scalespace_level_3.png"/>
          <p:cNvPicPr>
            <a:picLocks noChangeAspect="1"/>
          </p:cNvPicPr>
          <p:nvPr/>
        </p:nvPicPr>
        <p:blipFill>
          <a:blip r:embed="rId6" cstate="print"/>
          <a:srcRect l="10420" t="5559" r="12504" b="2782"/>
          <a:stretch>
            <a:fillRect/>
          </a:stretch>
        </p:blipFill>
        <p:spPr>
          <a:xfrm>
            <a:off x="6553200" y="2117124"/>
            <a:ext cx="2667000" cy="2378676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266700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91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5852890" y="1905000"/>
            <a:ext cx="914400" cy="228600"/>
          </a:xfrm>
          <a:prstGeom prst="curved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8800" y="13202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73AC"/>
                </a:solidFill>
              </a:rPr>
              <a:t>Displacements </a:t>
            </a:r>
          </a:p>
          <a:p>
            <a:r>
              <a:rPr lang="en-US" sz="1600" dirty="0" smtClean="0">
                <a:solidFill>
                  <a:srgbClr val="FF73AC"/>
                </a:solidFill>
              </a:rPr>
              <a:t>initialize search</a:t>
            </a:r>
            <a:endParaRPr lang="en-US" sz="1600" dirty="0">
              <a:solidFill>
                <a:srgbClr val="FF73AC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6781800" y="4648200"/>
            <a:ext cx="304800" cy="838200"/>
          </a:xfrm>
          <a:prstGeom prst="down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638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73AC"/>
                </a:solidFill>
              </a:rPr>
              <a:t>Strain images?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560206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73AC"/>
                </a:solidFill>
              </a:rPr>
              <a:t>Displacement subsample</a:t>
            </a:r>
          </a:p>
          <a:p>
            <a:pPr algn="ctr"/>
            <a:r>
              <a:rPr lang="en-US" dirty="0" smtClean="0">
                <a:solidFill>
                  <a:srgbClr val="FF73AC"/>
                </a:solidFill>
              </a:rPr>
              <a:t>interpolation</a:t>
            </a:r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2000" y="441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156×605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62400" y="443126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312×908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80516" y="44196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312×1816 pixels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2" grpId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Objective: </a:t>
            </a: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interpolate the similarity metric function to find subsample displacement of the matching block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ilarity1.png"/>
          <p:cNvPicPr>
            <a:picLocks noChangeAspect="1"/>
          </p:cNvPicPr>
          <p:nvPr/>
        </p:nvPicPr>
        <p:blipFill>
          <a:blip r:embed="rId3" cstate="print"/>
          <a:srcRect l="2499" t="1852"/>
          <a:stretch>
            <a:fillRect/>
          </a:stretch>
        </p:blipFill>
        <p:spPr>
          <a:xfrm>
            <a:off x="228600" y="838200"/>
            <a:ext cx="2973115" cy="40386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4267200" y="16002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Parabolic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Fit a parabola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to three point surrounding maximum sample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2D windowed-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sinc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interpolation with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numerical optimization</a:t>
            </a:r>
            <a:r>
              <a:rPr lang="en-US" sz="28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Iteratively locate the subsample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peak with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unbiased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 interpolation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5" name="Picture 14" descr="ITK-P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7000" y="5562600"/>
            <a:ext cx="1672101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Subsample interpolation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interp_method_phantom_no_regularization_axi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066800"/>
            <a:ext cx="4674072" cy="3505554"/>
          </a:xfrm>
          <a:prstGeom prst="rect">
            <a:avLst/>
          </a:prstGeom>
        </p:spPr>
      </p:pic>
      <p:pic>
        <p:nvPicPr>
          <p:cNvPr id="18" name="Picture 17" descr="interp_method_phantom_no_regularization_later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1066800"/>
            <a:ext cx="4648200" cy="3486150"/>
          </a:xfrm>
          <a:prstGeom prst="rect">
            <a:avLst/>
          </a:prstGeom>
        </p:spPr>
      </p:pic>
      <p:pic>
        <p:nvPicPr>
          <p:cNvPr id="19" name="Picture 18" descr="interp_method_phantom_regularization_lateral.png"/>
          <p:cNvPicPr>
            <a:picLocks noChangeAspect="1"/>
          </p:cNvPicPr>
          <p:nvPr/>
        </p:nvPicPr>
        <p:blipFill>
          <a:blip r:embed="rId6" cstate="print"/>
          <a:srcRect r="6522"/>
          <a:stretch>
            <a:fillRect/>
          </a:stretch>
        </p:blipFill>
        <p:spPr>
          <a:xfrm>
            <a:off x="152400" y="1066800"/>
            <a:ext cx="4368800" cy="35052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400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Strain: quantification of tissues’ mechanical distortion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036255"/>
            <a:ext cx="4343399" cy="3145344"/>
          </a:xfrm>
          <a:prstGeom prst="rect">
            <a:avLst/>
          </a:prstGeom>
        </p:spPr>
      </p:pic>
      <p:pic>
        <p:nvPicPr>
          <p:cNvPr id="12" name="Picture 11" descr="euler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105" y="5947319"/>
            <a:ext cx="4044095" cy="297359"/>
          </a:xfrm>
          <a:prstGeom prst="rect">
            <a:avLst/>
          </a:prstGeom>
        </p:spPr>
      </p:pic>
      <p:pic>
        <p:nvPicPr>
          <p:cNvPr id="13" name="Picture 12" descr="euleria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472" y="6324599"/>
            <a:ext cx="3219833" cy="457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5562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66"/>
                </a:solidFill>
              </a:rPr>
              <a:t>Eulerian-Almansi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200" y="16764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Green-</a:t>
            </a:r>
            <a:r>
              <a:rPr lang="en-US" dirty="0" err="1" smtClean="0">
                <a:solidFill>
                  <a:srgbClr val="FFFF66"/>
                </a:solidFill>
              </a:rPr>
              <a:t>Lagrangian</a:t>
            </a:r>
            <a:r>
              <a:rPr lang="en-US" dirty="0" smtClean="0">
                <a:solidFill>
                  <a:srgbClr val="FFFF66"/>
                </a:solidFill>
              </a:rPr>
              <a:t> strain: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19" name="Picture 18" descr="lagrangian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" y="2123633"/>
            <a:ext cx="4343400" cy="311756"/>
          </a:xfrm>
          <a:prstGeom prst="rect">
            <a:avLst/>
          </a:prstGeom>
        </p:spPr>
      </p:pic>
      <p:pic>
        <p:nvPicPr>
          <p:cNvPr id="20" name="Picture 19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502932"/>
            <a:ext cx="2952372" cy="457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91000" y="1524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Pre-deformation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0" y="27432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Post-deformation body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7" name="Picture 26" descr="lagrangian2.png"/>
          <p:cNvPicPr>
            <a:picLocks noChangeAspect="1"/>
          </p:cNvPicPr>
          <p:nvPr/>
        </p:nvPicPr>
        <p:blipFill>
          <a:blip r:embed="rId9" cstate="print"/>
          <a:srcRect r="89676"/>
          <a:stretch>
            <a:fillRect/>
          </a:stretch>
        </p:blipFill>
        <p:spPr>
          <a:xfrm>
            <a:off x="2590800" y="1600200"/>
            <a:ext cx="381000" cy="571501"/>
          </a:xfrm>
          <a:prstGeom prst="rect">
            <a:avLst/>
          </a:prstGeom>
        </p:spPr>
      </p:pic>
      <p:pic>
        <p:nvPicPr>
          <p:cNvPr id="28" name="Picture 27" descr="eulerian2.png"/>
          <p:cNvPicPr>
            <a:picLocks noChangeAspect="1"/>
          </p:cNvPicPr>
          <p:nvPr/>
        </p:nvPicPr>
        <p:blipFill>
          <a:blip r:embed="rId10" cstate="print"/>
          <a:srcRect r="92427"/>
          <a:stretch>
            <a:fillRect/>
          </a:stretch>
        </p:blipFill>
        <p:spPr>
          <a:xfrm>
            <a:off x="6172200" y="5448299"/>
            <a:ext cx="304800" cy="57150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20478596">
            <a:off x="3442367" y="1877196"/>
            <a:ext cx="784460" cy="212517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7258714">
            <a:off x="5813436" y="4420396"/>
            <a:ext cx="2851125" cy="212562"/>
          </a:xfrm>
          <a:prstGeom prst="rightArrow">
            <a:avLst/>
          </a:prstGeom>
          <a:solidFill>
            <a:srgbClr val="FF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3AC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9" grpId="0" animBg="1"/>
      <p:bldP spid="29" grpId="1" animBg="1"/>
      <p:bldP spid="30" grpId="0" animBg="1"/>
      <p:bldP spid="3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Physical interpretation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  <a:endParaRPr kumimoji="0" lang="en-US" sz="23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33" name="Picture 32" descr="poi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2819400"/>
            <a:ext cx="4343399" cy="3145344"/>
          </a:xfrm>
          <a:prstGeom prst="rect">
            <a:avLst/>
          </a:prstGeom>
        </p:spPr>
      </p:pic>
      <p:pic>
        <p:nvPicPr>
          <p:cNvPr id="34" name="Picture 33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603810"/>
            <a:ext cx="5207520" cy="373780"/>
          </a:xfrm>
          <a:prstGeom prst="rect">
            <a:avLst/>
          </a:prstGeom>
        </p:spPr>
      </p:pic>
      <p:pic>
        <p:nvPicPr>
          <p:cNvPr id="35" name="Picture 34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2062050"/>
            <a:ext cx="5055119" cy="37169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172200" y="1524000"/>
            <a:ext cx="2667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build="p"/>
      <p:bldP spid="3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23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23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23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Ellipsoid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1" name="Picture 20" descr="ellipsoid_eq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0"/>
            <a:ext cx="2057400" cy="69472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ellipsoi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3886200"/>
            <a:ext cx="3860800" cy="28956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Kitware</a:t>
            </a:r>
            <a:endParaRPr lang="en-US" dirty="0" smtClean="0">
              <a:solidFill>
                <a:srgbClr val="B4B4D2"/>
              </a:solidFill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12" descr="pat142_gross_o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-1" y="1828800"/>
            <a:ext cx="4239313" cy="3200400"/>
          </a:xfrm>
          <a:noFill/>
        </p:spPr>
      </p:pic>
      <p:pic>
        <p:nvPicPr>
          <p:cNvPr id="14" name="Picture 13" descr="img_151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16764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23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23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23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diffu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1676400"/>
            <a:ext cx="5619075" cy="7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9600" y="12954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Diffusion Tensor MRI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1600200"/>
            <a:ext cx="48768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lagrangia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0680" y="2746810"/>
            <a:ext cx="5207520" cy="373780"/>
          </a:xfrm>
          <a:prstGeom prst="rect">
            <a:avLst/>
          </a:prstGeom>
        </p:spPr>
      </p:pic>
      <p:pic>
        <p:nvPicPr>
          <p:cNvPr id="30" name="Picture 29" descr="euleria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3205050"/>
            <a:ext cx="5055119" cy="37169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971800" y="2667000"/>
            <a:ext cx="35814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eulerian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5562600"/>
            <a:ext cx="3756461" cy="533400"/>
          </a:xfrm>
          <a:prstGeom prst="rect">
            <a:avLst/>
          </a:prstGeom>
        </p:spPr>
      </p:pic>
      <p:pic>
        <p:nvPicPr>
          <p:cNvPr id="34" name="Picture 33" descr="lagrangian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4139" y="4953000"/>
            <a:ext cx="3444433" cy="53340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48200" y="2362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Same quadric form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9872" y="44958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Real, symmetric: has </a:t>
            </a:r>
            <a:r>
              <a:rPr lang="en-US" dirty="0" err="1" smtClean="0">
                <a:solidFill>
                  <a:srgbClr val="E6E6E6"/>
                </a:solidFill>
              </a:rPr>
              <a:t>Eigenvalues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2" animBg="1"/>
      <p:bldP spid="35" grpId="0"/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Ellipse representation of strain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23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23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23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  <a:endParaRPr kumimoji="0" lang="en-US" sz="23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8" name="Picture 27" descr="cylinder_stre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1219200"/>
            <a:ext cx="2931850" cy="2286000"/>
          </a:xfrm>
          <a:prstGeom prst="rect">
            <a:avLst/>
          </a:prstGeom>
        </p:spPr>
      </p:pic>
      <p:pic>
        <p:nvPicPr>
          <p:cNvPr id="37" name="Picture 36" descr="axial_inclusion_strain_inp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29100"/>
            <a:ext cx="2286000" cy="1714500"/>
          </a:xfrm>
          <a:prstGeom prst="rect">
            <a:avLst/>
          </a:prstGeom>
        </p:spPr>
      </p:pic>
      <p:pic>
        <p:nvPicPr>
          <p:cNvPr id="38" name="Picture 37" descr="lateral_inclusion_strain_inp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4191000"/>
            <a:ext cx="2336800" cy="1752600"/>
          </a:xfrm>
          <a:prstGeom prst="rect">
            <a:avLst/>
          </a:prstGeom>
        </p:spPr>
      </p:pic>
      <p:pic>
        <p:nvPicPr>
          <p:cNvPr id="39" name="Picture 38" descr="shear_inclusion_strain_inpu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4191000"/>
            <a:ext cx="2362516" cy="17718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6200" y="641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Individual strain tensor components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41" name="Picture 40" descr="strain_ellips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800" y="3810000"/>
            <a:ext cx="2528315" cy="26457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48200" y="64008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2" name="Picture 21" descr="mayavi-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0000" y="4114800"/>
            <a:ext cx="1261472" cy="108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Strain over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1" name="Picture 10" descr="poin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2036255"/>
            <a:ext cx="3080707" cy="2230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15972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Pre-deformation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251460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</a:rPr>
              <a:t>Post-deformation body</a:t>
            </a:r>
            <a:endParaRPr lang="en-US" sz="1400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lefticalongcont_20100111092227_Cycle0_MaxShearStrain_MeshComponent1_RandomPoints.png"/>
          <p:cNvPicPr>
            <a:picLocks noChangeAspect="1"/>
          </p:cNvPicPr>
          <p:nvPr/>
        </p:nvPicPr>
        <p:blipFill>
          <a:blip r:embed="rId6" cstate="print"/>
          <a:srcRect t="2632"/>
          <a:stretch>
            <a:fillRect/>
          </a:stretch>
        </p:blipFill>
        <p:spPr>
          <a:xfrm>
            <a:off x="4597400" y="4038600"/>
            <a:ext cx="3860800" cy="2819400"/>
          </a:xfrm>
          <a:prstGeom prst="rect">
            <a:avLst/>
          </a:prstGeom>
        </p:spPr>
      </p:pic>
      <p:pic>
        <p:nvPicPr>
          <p:cNvPr id="19" name="pat157lefticalongcont_20100111092227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2673724" cy="242417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12" name="Text Placeholder 11"/>
          <p:cNvSpPr txBox="1">
            <a:spLocks/>
          </p:cNvSpPr>
          <p:nvPr/>
        </p:nvSpPr>
        <p:spPr>
          <a:xfrm>
            <a:off x="3962400" y="1676400"/>
            <a:ext cx="48768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problem: tissue to accumulate over is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moving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Displacements are generally not pixel multiples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kern="0" dirty="0" smtClean="0">
                <a:solidFill>
                  <a:srgbClr val="E6E6E6"/>
                </a:solidFill>
                <a:latin typeface="+mn-lt"/>
              </a:rPr>
              <a:t>The solution: accumulate on </a:t>
            </a:r>
            <a:r>
              <a:rPr lang="en-US" sz="3200" kern="0" dirty="0" smtClean="0">
                <a:solidFill>
                  <a:srgbClr val="FFFF66"/>
                </a:solidFill>
                <a:latin typeface="+mn-lt"/>
              </a:rPr>
              <a:t>particles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3" name="Picture 12" descr="lsq_vessel_displacement_bmode.png"/>
          <p:cNvPicPr>
            <a:picLocks noChangeAspect="1"/>
          </p:cNvPicPr>
          <p:nvPr/>
        </p:nvPicPr>
        <p:blipFill>
          <a:blip r:embed="rId4" cstate="print"/>
          <a:srcRect l="18753" t="9726" r="15628" b="9726"/>
          <a:stretch>
            <a:fillRect/>
          </a:stretch>
        </p:blipFill>
        <p:spPr>
          <a:xfrm>
            <a:off x="304800" y="1447800"/>
            <a:ext cx="1903686" cy="1752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3276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8" name="Picture 17" descr="pat157_segmenta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819400" y="1447800"/>
            <a:ext cx="1905000" cy="1724459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286000" y="32766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Binary mask segmentation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pat157_points_fu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1447800"/>
            <a:ext cx="2397142" cy="1752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3276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Mesh segmentation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7" name="Picture 16" descr="VTK-lowres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9200" y="3962400"/>
            <a:ext cx="1097279" cy="899768"/>
          </a:xfrm>
          <a:prstGeom prst="rect">
            <a:avLst/>
          </a:prstGeom>
        </p:spPr>
      </p:pic>
      <p:pic>
        <p:nvPicPr>
          <p:cNvPr id="22" name="Picture 21" descr="ITK-PN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3859" y="5181600"/>
            <a:ext cx="1705541" cy="1088135"/>
          </a:xfrm>
          <a:prstGeom prst="rect">
            <a:avLst/>
          </a:prstGeom>
        </p:spPr>
      </p:pic>
      <p:pic>
        <p:nvPicPr>
          <p:cNvPr id="23" name="Picture 22" descr="button_mitk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5000" y="3810000"/>
            <a:ext cx="962025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Accumulating strain over the cardiac cycle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8" name="pat157lefticalongcont_20100111092227_Cycle1_Version_963d653_Point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286000" y="1143000"/>
            <a:ext cx="6542690" cy="474345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Tensor to scalar: yield criteria</a:t>
            </a:r>
            <a:endParaRPr lang="en-US" sz="2200" dirty="0">
              <a:solidFill>
                <a:srgbClr val="B4B4D2"/>
              </a:solidFill>
            </a:endParaRPr>
          </a:p>
        </p:txBody>
      </p:sp>
      <p:pic>
        <p:nvPicPr>
          <p:cNvPr id="14" name="Picture 13" descr="max_pr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2021710"/>
            <a:ext cx="2013519" cy="3854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0" y="16002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principal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0" name="Picture 19" descr="max_pri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7113" y="3424504"/>
            <a:ext cx="1019287" cy="3397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3800" y="30029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Maximum shear strain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6" name="Picture 25" descr="max_pri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4267" y="4739093"/>
            <a:ext cx="1733133" cy="6711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86200" y="4495800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Total strain energy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28" name="Picture 27" descr="max_pr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1000" y="6096000"/>
            <a:ext cx="1721308" cy="6452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62400" y="57912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Distortional energy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7" grpId="0"/>
      <p:bldP spid="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Imaging plaque mechanics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4" name="pat157leftica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19200" y="1295400"/>
            <a:ext cx="6516414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5" name="pat157leftica_axial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438807" y="1295400"/>
            <a:ext cx="3599793" cy="2609850"/>
          </a:xfrm>
          <a:prstGeom prst="rect">
            <a:avLst/>
          </a:prstGeom>
        </p:spPr>
      </p:pic>
      <p:pic>
        <p:nvPicPr>
          <p:cNvPr id="6" name="pat157leftica_lateral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 cstate="print"/>
          <a:stretch>
            <a:fillRect/>
          </a:stretch>
        </p:blipFill>
        <p:spPr>
          <a:xfrm>
            <a:off x="5105400" y="1289685"/>
            <a:ext cx="3581400" cy="2596515"/>
          </a:xfrm>
          <a:prstGeom prst="rect">
            <a:avLst/>
          </a:prstGeom>
        </p:spPr>
      </p:pic>
      <p:pic>
        <p:nvPicPr>
          <p:cNvPr id="7" name="pat157leftica_shear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9" cstate="print"/>
          <a:stretch>
            <a:fillRect/>
          </a:stretch>
        </p:blipFill>
        <p:spPr>
          <a:xfrm>
            <a:off x="2819400" y="3962400"/>
            <a:ext cx="3581400" cy="259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Kitware</a:t>
            </a:r>
            <a:endParaRPr lang="en-US" dirty="0" smtClean="0">
              <a:solidFill>
                <a:srgbClr val="B4B4D2"/>
              </a:solidFill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at142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447800" y="1219200"/>
            <a:ext cx="5257800" cy="4491038"/>
          </a:xfrm>
          <a:prstGeom prst="rect">
            <a:avLst/>
          </a:prstGeom>
        </p:spPr>
      </p:pic>
      <p:pic>
        <p:nvPicPr>
          <p:cNvPr id="20" name="Picture 19" descr="VTK-lowres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21" y="1531316"/>
            <a:ext cx="1097279" cy="899768"/>
          </a:xfrm>
          <a:prstGeom prst="rect">
            <a:avLst/>
          </a:prstGeom>
        </p:spPr>
      </p:pic>
      <p:pic>
        <p:nvPicPr>
          <p:cNvPr id="21" name="Picture 20" descr="ITK-PNG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0152" y="4572000"/>
            <a:ext cx="2063848" cy="1316735"/>
          </a:xfrm>
          <a:prstGeom prst="rect">
            <a:avLst/>
          </a:prstGeom>
        </p:spPr>
      </p:pic>
      <p:pic>
        <p:nvPicPr>
          <p:cNvPr id="22" name="Picture 21" descr="pvIcon-PN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5105400"/>
            <a:ext cx="1066587" cy="761543"/>
          </a:xfrm>
          <a:prstGeom prst="rect">
            <a:avLst/>
          </a:prstGeom>
        </p:spPr>
      </p:pic>
      <p:pic>
        <p:nvPicPr>
          <p:cNvPr id="23" name="Picture 22" descr="CMake-PN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600" y="3276600"/>
            <a:ext cx="990600" cy="990600"/>
          </a:xfrm>
          <a:prstGeom prst="rect">
            <a:avLst/>
          </a:prstGeom>
        </p:spPr>
      </p:pic>
      <p:pic>
        <p:nvPicPr>
          <p:cNvPr id="24" name="Picture 23" descr="ijlogo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43800" y="3429000"/>
            <a:ext cx="609600" cy="762000"/>
          </a:xfrm>
          <a:prstGeom prst="rect">
            <a:avLst/>
          </a:prstGeom>
        </p:spPr>
      </p:pic>
      <p:pic>
        <p:nvPicPr>
          <p:cNvPr id="25" name="Picture 24" descr="thesourc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0400" y="1143000"/>
            <a:ext cx="1928812" cy="1528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8" name="pat157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143000" y="1066800"/>
            <a:ext cx="6858000" cy="4972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5200" y="61722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85800" y="3733800"/>
            <a:ext cx="3962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morphology</a:t>
            </a:r>
          </a:p>
        </p:txBody>
      </p:sp>
      <p:pic>
        <p:nvPicPr>
          <p:cNvPr id="6" name="pat157leftica_max_pri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381001" y="1219200"/>
            <a:ext cx="3678620" cy="2667000"/>
          </a:xfrm>
          <a:prstGeom prst="rect">
            <a:avLst/>
          </a:prstGeom>
        </p:spPr>
      </p:pic>
      <p:pic>
        <p:nvPicPr>
          <p:cNvPr id="7" name="pat157leftica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9" cstate="print"/>
          <a:stretch>
            <a:fillRect/>
          </a:stretch>
        </p:blipFill>
        <p:spPr>
          <a:xfrm>
            <a:off x="4703378" y="1219200"/>
            <a:ext cx="3678621" cy="2667000"/>
          </a:xfrm>
          <a:prstGeom prst="rect">
            <a:avLst/>
          </a:prstGeom>
        </p:spPr>
      </p:pic>
      <p:pic>
        <p:nvPicPr>
          <p:cNvPr id="10" name="pat157leftica_total_energy.wmv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 cstate="print"/>
          <a:stretch>
            <a:fillRect/>
          </a:stretch>
        </p:blipFill>
        <p:spPr>
          <a:xfrm>
            <a:off x="381000" y="4114799"/>
            <a:ext cx="3657600" cy="2651759"/>
          </a:xfrm>
          <a:prstGeom prst="rect">
            <a:avLst/>
          </a:prstGeom>
        </p:spPr>
      </p:pic>
      <p:pic>
        <p:nvPicPr>
          <p:cNvPr id="11" name="pat157leftica_distortional_energy.wmv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11" cstate="print"/>
          <a:stretch>
            <a:fillRect/>
          </a:stretch>
        </p:blipFill>
        <p:spPr>
          <a:xfrm>
            <a:off x="4724400" y="4038600"/>
            <a:ext cx="367862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4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91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2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3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Acknowledgements</a:t>
            </a:r>
            <a:endParaRPr lang="en-US" sz="2400" smtClean="0">
              <a:solidFill>
                <a:srgbClr val="B4B4D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Committee members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Robert Dempsey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Timothy Hall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Mark </a:t>
            </a:r>
            <a:r>
              <a:rPr lang="en-US" sz="1200" dirty="0" err="1" smtClean="0">
                <a:solidFill>
                  <a:srgbClr val="E6E6E6"/>
                </a:solidFill>
              </a:rPr>
              <a:t>Kliewer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Elizabeth </a:t>
            </a:r>
            <a:r>
              <a:rPr lang="en-US" sz="1200" dirty="0" err="1" smtClean="0">
                <a:solidFill>
                  <a:srgbClr val="E6E6E6"/>
                </a:solidFill>
              </a:rPr>
              <a:t>Meyerand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Tom Yin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Tomy</a:t>
            </a:r>
            <a:r>
              <a:rPr lang="en-US" sz="1200" dirty="0" smtClean="0">
                <a:solidFill>
                  <a:srgbClr val="E6E6E6"/>
                </a:solidFill>
              </a:rPr>
              <a:t> Varghese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James </a:t>
            </a:r>
            <a:r>
              <a:rPr lang="en-US" sz="1200" dirty="0" err="1" smtClean="0">
                <a:solidFill>
                  <a:srgbClr val="E6E6E6"/>
                </a:solidFill>
              </a:rPr>
              <a:t>Zagzebski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Phantom Experts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Ernest Madsen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Gary Frank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Meagan </a:t>
            </a:r>
            <a:r>
              <a:rPr lang="en-US" sz="1200" dirty="0" err="1" smtClean="0">
                <a:solidFill>
                  <a:srgbClr val="E6E6E6"/>
                </a:solidFill>
              </a:rPr>
              <a:t>Deaner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Ultrasonographers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Carol Mitchell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Sara Baker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Bridgett Finnegan</a:t>
            </a:r>
          </a:p>
          <a:p>
            <a:pPr>
              <a:buNone/>
            </a:pPr>
            <a:r>
              <a:rPr lang="en-US" sz="1200" dirty="0" err="1" smtClean="0">
                <a:solidFill>
                  <a:srgbClr val="E6E6E6"/>
                </a:solidFill>
              </a:rPr>
              <a:t>Visualsonics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Hacker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Tim Stiles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Research coordination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Pam </a:t>
            </a:r>
            <a:r>
              <a:rPr lang="en-US" sz="1200" dirty="0" err="1" smtClean="0">
                <a:solidFill>
                  <a:srgbClr val="E6E6E6"/>
                </a:solidFill>
              </a:rPr>
              <a:t>Winne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Cindy Colombo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Niki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Virnig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 smtClean="0">
              <a:solidFill>
                <a:srgbClr val="E6E6E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0" y="1143000"/>
            <a:ext cx="4038600" cy="4983163"/>
          </a:xfrm>
        </p:spPr>
        <p:txBody>
          <a:bodyPr/>
          <a:lstStyle/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Pathology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Shahriar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Salamat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Condor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Orhan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Unal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Xiaohu</a:t>
            </a:r>
            <a:r>
              <a:rPr lang="en-US" sz="1200" dirty="0" smtClean="0">
                <a:solidFill>
                  <a:srgbClr val="E6E6E6"/>
                </a:solidFill>
              </a:rPr>
              <a:t> Mo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Michael </a:t>
            </a:r>
            <a:r>
              <a:rPr lang="en-US" sz="1200" dirty="0" err="1" smtClean="0">
                <a:solidFill>
                  <a:srgbClr val="E6E6E6"/>
                </a:solidFill>
              </a:rPr>
              <a:t>Kissick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Bill Taylor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Yacouba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Traore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UW-THW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Nicholas Preston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Paul Wilson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</a:t>
            </a:r>
            <a:r>
              <a:rPr lang="en-US" sz="1200" dirty="0" err="1" smtClean="0">
                <a:solidFill>
                  <a:srgbClr val="E6E6E6"/>
                </a:solidFill>
              </a:rPr>
              <a:t>Milad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Fatenejad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Dr. Matthew Terry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Anthony </a:t>
            </a:r>
            <a:r>
              <a:rPr lang="en-US" sz="1200" dirty="0" err="1" smtClean="0">
                <a:solidFill>
                  <a:srgbClr val="E6E6E6"/>
                </a:solidFill>
              </a:rPr>
              <a:t>Scopatz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Katy Huff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Rachel </a:t>
            </a:r>
            <a:r>
              <a:rPr lang="en-US" sz="1200" dirty="0" err="1" smtClean="0">
                <a:solidFill>
                  <a:srgbClr val="E6E6E6"/>
                </a:solidFill>
              </a:rPr>
              <a:t>Slaybough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Aronne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Merrelli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Royal Elmore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…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Dept. Administrators</a:t>
            </a: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</a:t>
            </a:r>
            <a:r>
              <a:rPr lang="en-US" sz="1200" dirty="0" err="1" smtClean="0">
                <a:solidFill>
                  <a:srgbClr val="E6E6E6"/>
                </a:solidFill>
              </a:rPr>
              <a:t>JoAnn</a:t>
            </a:r>
            <a:r>
              <a:rPr lang="en-US" sz="1200" dirty="0" smtClean="0">
                <a:solidFill>
                  <a:srgbClr val="E6E6E6"/>
                </a:solidFill>
              </a:rPr>
              <a:t> </a:t>
            </a:r>
            <a:r>
              <a:rPr lang="en-US" sz="1200" dirty="0" err="1" smtClean="0">
                <a:solidFill>
                  <a:srgbClr val="E6E6E6"/>
                </a:solidFill>
              </a:rPr>
              <a:t>Kronberg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Beth </a:t>
            </a:r>
            <a:r>
              <a:rPr lang="en-US" sz="1200" dirty="0" err="1" smtClean="0">
                <a:solidFill>
                  <a:srgbClr val="E6E6E6"/>
                </a:solidFill>
              </a:rPr>
              <a:t>Bierman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200" dirty="0" smtClean="0">
                <a:solidFill>
                  <a:srgbClr val="E6E6E6"/>
                </a:solidFill>
              </a:rPr>
              <a:t>	- Anne </a:t>
            </a:r>
            <a:r>
              <a:rPr lang="en-US" sz="1200" dirty="0" err="1" smtClean="0">
                <a:solidFill>
                  <a:srgbClr val="E6E6E6"/>
                </a:solidFill>
              </a:rPr>
              <a:t>Duchek</a:t>
            </a:r>
            <a:endParaRPr lang="en-US" sz="1200" dirty="0" smtClean="0">
              <a:solidFill>
                <a:srgbClr val="E6E6E6"/>
              </a:solidFill>
            </a:endParaRPr>
          </a:p>
          <a:p>
            <a:pPr>
              <a:buNone/>
            </a:pPr>
            <a:endParaRPr lang="en-US" sz="1200" dirty="0">
              <a:solidFill>
                <a:srgbClr val="E6E6E6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724400" y="1143000"/>
            <a:ext cx="4038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Ultrasound group members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Hairong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Maritza Hobson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Jingfeng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Jiang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Dr.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Miklos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Ted Fisher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Dave Duncan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Xiao Wang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Kibo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Nam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Ryan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DeWall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Nick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Rubert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Bayer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Haiyan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Xu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Eenas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Omari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Lisa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Reusch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Chi 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Wenqi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Ge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Kayvan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Samimi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Eric Nordberg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Dr. Jihad Al-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Sadah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Ivan Rosado-Mendez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Lindsey Carlson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Janelle Anderson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Theo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Pavan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Heichang</a:t>
            </a: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 Lee</a:t>
            </a:r>
          </a:p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6934200" y="1143000"/>
            <a:ext cx="2209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Medical Physics Graduate Students, Faculty,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Scientists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Roommates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Michael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Tomkowiak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Matthew </a:t>
            </a:r>
            <a:r>
              <a:rPr lang="en-US" sz="1200" kern="0" dirty="0" err="1" smtClean="0">
                <a:solidFill>
                  <a:srgbClr val="E6E6E6"/>
                </a:solidFill>
                <a:latin typeface="+mn-lt"/>
              </a:rPr>
              <a:t>Nyflot</a:t>
            </a: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Armando Ibarra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Family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Parents, Dr. Michael and Bernadette McCormick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Siblings, Erin, Paul, Ryan, Rebecca, Sean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	- Uncle, Patrick and Sara McCormick, and cousins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 smtClean="0">
              <a:solidFill>
                <a:srgbClr val="E6E6E6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E6E6E6"/>
                </a:solidFill>
                <a:latin typeface="+mn-lt"/>
              </a:rPr>
              <a:t>5-Hour Energy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baseline="0" dirty="0" smtClean="0">
                <a:solidFill>
                  <a:srgbClr val="E6E6E6"/>
                </a:solidFill>
                <a:latin typeface="+mn-lt"/>
              </a:rPr>
              <a:t>	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Anatomy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Wish to validate the presence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microemboli </a:t>
            </a:r>
            <a:r>
              <a:rPr lang="en-US" sz="2400" i="1" smtClean="0">
                <a:solidFill>
                  <a:srgbClr val="FFFF66"/>
                </a:solidFill>
                <a:latin typeface="Bitstream Vera Sans" pitchFamily="34" charset="0"/>
              </a:rPr>
              <a:t>in vivo</a:t>
            </a:r>
            <a:r>
              <a:rPr lang="en-US" sz="2400" i="1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to associate with plaque risk.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Cannot be detected in carotid ultrasound because of resolution and coverage issues.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Transcranial Doppler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monitoring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middle cerebral artery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1748" name="Picture 8" descr="Arteries_beneath_brain_Gray_clo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1981200"/>
            <a:ext cx="4038600" cy="3721100"/>
          </a:xfrm>
          <a:noFill/>
        </p:spPr>
      </p:pic>
      <p:pic>
        <p:nvPicPr>
          <p:cNvPr id="31749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4648200" y="2438400"/>
            <a:ext cx="1600200" cy="457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>
                <a:solidFill>
                  <a:srgbClr val="E6E6E6"/>
                </a:solidFill>
                <a:latin typeface="Bitstream Vera Sans" pitchFamily="34" charset="0"/>
              </a:rPr>
              <a:t>Microemboli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indicated by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high intensity transient signal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(HITS)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Lasts &lt; 300 ms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Intensity at least 3dB higher than background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Unidirectional in velocity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Unilateral</a:t>
            </a:r>
          </a:p>
          <a:p>
            <a:pPr lvl="1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Audible ‘snap’, ‘chirp’, or ‘moan’</a:t>
            </a:r>
          </a:p>
          <a:p>
            <a:pPr lvl="1" eaLnBrk="1" hangingPunct="1">
              <a:buFontTx/>
              <a:buNone/>
            </a:pP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3796" name="Picture 5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mdop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0175" y="1600200"/>
            <a:ext cx="2914650" cy="2185988"/>
          </a:xfrm>
          <a:noFill/>
        </p:spPr>
      </p:pic>
      <p:pic>
        <p:nvPicPr>
          <p:cNvPr id="33798" name="Picture 12" descr="headset_cr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630863" y="3938588"/>
            <a:ext cx="2071687" cy="21875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Transcranial</a:t>
            </a:r>
            <a:r>
              <a:rPr lang="en-US" dirty="0" smtClean="0">
                <a:solidFill>
                  <a:srgbClr val="B4B4D2"/>
                </a:solidFill>
              </a:rPr>
              <a:t> Doppler </a:t>
            </a:r>
            <a:br>
              <a:rPr lang="en-US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Data review</a:t>
            </a:r>
          </a:p>
        </p:txBody>
      </p:sp>
      <p:pic>
        <p:nvPicPr>
          <p:cNvPr id="34820" name="Picture 6" descr="tcd_pro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42513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6"/>
          <p:cNvSpPr txBox="1">
            <a:spLocks noChangeArrowheads="1"/>
          </p:cNvSpPr>
          <p:nvPr/>
        </p:nvSpPr>
        <p:spPr bwMode="auto">
          <a:xfrm>
            <a:off x="63246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Time</a:t>
            </a:r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 rot="5400000">
            <a:off x="8160544" y="3969544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B4B4D2"/>
                </a:solidFill>
                <a:latin typeface="Bitstream Vera Sans" pitchFamily="34" charset="0"/>
              </a:rPr>
              <a:t>Velocity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pat15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1447800"/>
            <a:ext cx="3505200" cy="5141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/>
      <p:bldP spid="2868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snowbird2006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1371601"/>
            <a:ext cx="3962400" cy="2971800"/>
          </a:xfrm>
        </p:spPr>
      </p:pic>
      <p:sp>
        <p:nvSpPr>
          <p:cNvPr id="7" name="TextBox 6"/>
          <p:cNvSpPr txBox="1"/>
          <p:nvPr/>
        </p:nvSpPr>
        <p:spPr>
          <a:xfrm>
            <a:off x="1143000" y="4572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2006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icture 7" descr="IMG_098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1295400"/>
            <a:ext cx="4038600" cy="3028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4495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Snowbird 2010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0" name="Picture 9" descr="IMG_100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00" y="4572000"/>
            <a:ext cx="27432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at157lefticalongcont_20100111092227_Cycle1_Version_963d653_geometry.png"/>
          <p:cNvPicPr>
            <a:picLocks noChangeAspect="1"/>
          </p:cNvPicPr>
          <p:nvPr/>
        </p:nvPicPr>
        <p:blipFill>
          <a:blip r:embed="rId3" cstate="print"/>
          <a:srcRect l="51382" t="67778" r="1640" b="4444"/>
          <a:stretch>
            <a:fillRect/>
          </a:stretch>
        </p:blipFill>
        <p:spPr>
          <a:xfrm>
            <a:off x="0" y="4953000"/>
            <a:ext cx="2590800" cy="1905000"/>
          </a:xfrm>
          <a:prstGeom prst="rect">
            <a:avLst/>
          </a:prstGeom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have we come from?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Guy </a:t>
            </a:r>
            <a:r>
              <a:rPr lang="en-US" sz="2200" dirty="0" err="1" smtClean="0">
                <a:solidFill>
                  <a:srgbClr val="B4B4D2"/>
                </a:solidFill>
              </a:rPr>
              <a:t>Cloutier’s</a:t>
            </a:r>
            <a:r>
              <a:rPr lang="en-US" sz="2200" dirty="0" smtClean="0">
                <a:solidFill>
                  <a:srgbClr val="B4B4D2"/>
                </a:solidFill>
              </a:rPr>
              <a:t> October 2010 assessment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guy_cloutier.jp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152400" y="1600200"/>
            <a:ext cx="1510087" cy="1965448"/>
          </a:xfrm>
        </p:spPr>
      </p:pic>
      <p:pic>
        <p:nvPicPr>
          <p:cNvPr id="7" name="Picture 6" descr="guy_titl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3699" y="1600200"/>
            <a:ext cx="7390301" cy="1138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0" y="35052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1.  Investigate operator dependence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30480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Unsolved problems?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4278868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2.  Increase algorithm robustness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0" y="510540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3.  New criteria of vulnerability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12" name="Picture 11" descr="pat157lefticalongcont_20100111092227_Cycle1_Version_963d653_geometry.png"/>
          <p:cNvPicPr>
            <a:picLocks noChangeAspect="1"/>
          </p:cNvPicPr>
          <p:nvPr/>
        </p:nvPicPr>
        <p:blipFill>
          <a:blip r:embed="rId3" cstate="print"/>
          <a:srcRect l="52764" r="1640" b="72222"/>
          <a:stretch>
            <a:fillRect/>
          </a:stretch>
        </p:blipFill>
        <p:spPr>
          <a:xfrm>
            <a:off x="6324600" y="3352800"/>
            <a:ext cx="25146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Where are we going?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Future work</a:t>
            </a:r>
          </a:p>
        </p:txBody>
      </p:sp>
      <p:pic>
        <p:nvPicPr>
          <p:cNvPr id="389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0" y="1600200"/>
            <a:ext cx="5486400" cy="4525963"/>
          </a:xfrm>
        </p:spPr>
        <p:txBody>
          <a:bodyPr/>
          <a:lstStyle/>
          <a:p>
            <a:r>
              <a:rPr lang="en-US" dirty="0" smtClean="0">
                <a:solidFill>
                  <a:srgbClr val="E6E6E6"/>
                </a:solidFill>
              </a:rPr>
              <a:t>Process available patient data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Improve high-frequency data utilization and image quality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Improved attenuation estimation</a:t>
            </a:r>
          </a:p>
          <a:p>
            <a:pPr lvl="1"/>
            <a:r>
              <a:rPr lang="en-US" dirty="0" smtClean="0">
                <a:solidFill>
                  <a:srgbClr val="E6E6E6"/>
                </a:solidFill>
              </a:rPr>
              <a:t>Segment and register with histology</a:t>
            </a:r>
          </a:p>
          <a:p>
            <a:r>
              <a:rPr lang="en-US" dirty="0" smtClean="0">
                <a:solidFill>
                  <a:srgbClr val="E6E6E6"/>
                </a:solidFill>
              </a:rPr>
              <a:t>New TCD machine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icture 5" descr="pat162_t26_small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1828800"/>
            <a:ext cx="3429000" cy="2070298"/>
          </a:xfrm>
          <a:prstGeom prst="rect">
            <a:avLst/>
          </a:prstGeom>
        </p:spPr>
      </p:pic>
      <p:pic>
        <p:nvPicPr>
          <p:cNvPr id="7" name="Picture 6" descr="pat162_t27_small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400" y="1600200"/>
            <a:ext cx="3733800" cy="2025765"/>
          </a:xfrm>
          <a:prstGeom prst="rect">
            <a:avLst/>
          </a:prstGeom>
        </p:spPr>
      </p:pic>
      <p:pic>
        <p:nvPicPr>
          <p:cNvPr id="8" name="Picture 7" descr="study 10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4457700"/>
            <a:ext cx="32004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B4B4D2"/>
                </a:solidFill>
              </a:rPr>
              <a:t>Kitware</a:t>
            </a:r>
            <a:endParaRPr lang="en-US" dirty="0" smtClean="0">
              <a:solidFill>
                <a:srgbClr val="B4B4D2"/>
              </a:solidFill>
            </a:endParaRP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>
          <a:xfrm>
            <a:off x="0" y="3352800"/>
            <a:ext cx="8077200" cy="4525963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rgbClr val="E6E6E6"/>
                </a:solidFill>
              </a:rPr>
              <a:t>./Utilities/SetupForDevelopment.sh</a:t>
            </a:r>
            <a:endParaRPr lang="en-US" sz="2400" dirty="0">
              <a:solidFill>
                <a:srgbClr val="E6E6E6"/>
              </a:solidFill>
            </a:endParaRPr>
          </a:p>
        </p:txBody>
      </p:sp>
      <p:pic>
        <p:nvPicPr>
          <p:cNvPr id="11" name="Content Placeholder 10" descr="itk_contribs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120604" y="1447800"/>
            <a:ext cx="3718596" cy="4525963"/>
          </a:xfrm>
        </p:spPr>
      </p:pic>
      <p:pic>
        <p:nvPicPr>
          <p:cNvPr id="10" name="Picture 9" descr="ITK-P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600" y="1524000"/>
            <a:ext cx="2063848" cy="1316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Publications</a:t>
            </a:r>
            <a:endParaRPr lang="en-US" sz="2400" dirty="0" smtClean="0">
              <a:solidFill>
                <a:srgbClr val="B4B4D2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001000" cy="5638800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Peer reviewed articles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An Approach to Unbiased Subsample Interpolation </a:t>
            </a:r>
          </a:p>
          <a:p>
            <a:pPr>
              <a:buNone/>
            </a:pPr>
            <a:r>
              <a:rPr lang="en-US" sz="1400" i="1" dirty="0" smtClean="0">
                <a:solidFill>
                  <a:srgbClr val="E6E6E6"/>
                </a:solidFill>
              </a:rPr>
              <a:t>	For Motion Tracking.</a:t>
            </a:r>
            <a:r>
              <a:rPr lang="en-US" sz="1400" dirty="0" smtClean="0">
                <a:solidFill>
                  <a:srgbClr val="E6E6E6"/>
                </a:solidFill>
              </a:rPr>
              <a:t> 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.  In Review.  2011.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Madsen, E,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M,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Absolute Backscatter Coefficient Estimation of Tissue-Mimicking Phantoms in eth 5-50 MHz Frequency Range.</a:t>
            </a:r>
            <a:r>
              <a:rPr lang="en-US" sz="1400" dirty="0" smtClean="0">
                <a:solidFill>
                  <a:srgbClr val="E6E6E6"/>
                </a:solidFill>
              </a:rPr>
              <a:t>  Journal of the Acoustical Society of America.  In Review.  2011.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err="1" smtClean="0">
                <a:solidFill>
                  <a:srgbClr val="E6E6E6"/>
                </a:solidFill>
              </a:rPr>
              <a:t>Rubert</a:t>
            </a:r>
            <a:r>
              <a:rPr lang="en-US" sz="1400" dirty="0" smtClean="0">
                <a:solidFill>
                  <a:srgbClr val="E6E6E6"/>
                </a:solidFill>
              </a:rPr>
              <a:t>, N,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Bayesian Regularization Applied to Ultrasound Strain Imaging.  </a:t>
            </a:r>
            <a:r>
              <a:rPr lang="en-US" sz="1400" dirty="0" smtClean="0">
                <a:solidFill>
                  <a:srgbClr val="E6E6E6"/>
                </a:solidFill>
              </a:rPr>
              <a:t>IEEE Transactions on Biomedical Engineering.  In Press 2011.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Madsen, E, Frank, G, </a:t>
            </a: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and </a:t>
            </a:r>
            <a:r>
              <a:rPr lang="en-US" sz="1400" dirty="0" err="1" smtClean="0">
                <a:solidFill>
                  <a:srgbClr val="E6E6E6"/>
                </a:solidFill>
              </a:rPr>
              <a:t>Deaner</a:t>
            </a:r>
            <a:r>
              <a:rPr lang="en-US" sz="1400" dirty="0" smtClean="0">
                <a:solidFill>
                  <a:srgbClr val="E6E6E6"/>
                </a:solidFill>
              </a:rPr>
              <a:t>, M.  </a:t>
            </a:r>
            <a:r>
              <a:rPr lang="en-US" sz="1400" i="1" dirty="0" smtClean="0">
                <a:solidFill>
                  <a:srgbClr val="E6E6E6"/>
                </a:solidFill>
              </a:rPr>
              <a:t>Anechoic Sphere Phantoms for Estimating 3-D Resolution of Very High Frequency Ultrasound Scanners.</a:t>
            </a:r>
            <a:r>
              <a:rPr lang="en-US" sz="1400" dirty="0" smtClean="0">
                <a:solidFill>
                  <a:srgbClr val="E6E6E6"/>
                </a:solidFill>
              </a:rPr>
              <a:t>  IEEE Transactions on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, Ferroelectrics, and Frequency Control.  57 (10):2284-2292.  2010.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Shi, H, Varghese, T, Mitchell, C, </a:t>
            </a: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Dempsey, RJ, </a:t>
            </a:r>
            <a:r>
              <a:rPr lang="en-US" sz="1400" dirty="0" err="1" smtClean="0">
                <a:solidFill>
                  <a:srgbClr val="E6E6E6"/>
                </a:solidFill>
              </a:rPr>
              <a:t>Kliewer</a:t>
            </a:r>
            <a:r>
              <a:rPr lang="en-US" sz="1400" dirty="0" smtClean="0">
                <a:solidFill>
                  <a:srgbClr val="E6E6E6"/>
                </a:solidFill>
              </a:rPr>
              <a:t>, MA.  </a:t>
            </a:r>
            <a:r>
              <a:rPr lang="en-US" sz="1400" i="1" dirty="0" smtClean="0">
                <a:solidFill>
                  <a:srgbClr val="E6E6E6"/>
                </a:solidFill>
              </a:rPr>
              <a:t>In-vivo Attenuation and Equivalent Scatter Size Parameters for Atherosclerotic Carotid Plaque: Preliminary Results.</a:t>
            </a:r>
            <a:r>
              <a:rPr lang="en-US" sz="1400" dirty="0" smtClean="0">
                <a:solidFill>
                  <a:srgbClr val="E6E6E6"/>
                </a:solidFill>
              </a:rPr>
              <a:t>  </a:t>
            </a:r>
            <a:r>
              <a:rPr lang="en-US" sz="1400" dirty="0" err="1" smtClean="0">
                <a:solidFill>
                  <a:srgbClr val="E6E6E6"/>
                </a:solidFill>
              </a:rPr>
              <a:t>Ultrasonics</a:t>
            </a:r>
            <a:r>
              <a:rPr lang="en-US" sz="1400" dirty="0" smtClean="0">
                <a:solidFill>
                  <a:srgbClr val="E6E6E6"/>
                </a:solidFill>
              </a:rPr>
              <a:t> 49 (8):779-785.  2009.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Shi, H, Mitchell, CC, </a:t>
            </a: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err="1" smtClean="0">
                <a:solidFill>
                  <a:srgbClr val="E6E6E6"/>
                </a:solidFill>
              </a:rPr>
              <a:t>Kliewer</a:t>
            </a:r>
            <a:r>
              <a:rPr lang="en-US" sz="1400" dirty="0" smtClean="0">
                <a:solidFill>
                  <a:srgbClr val="E6E6E6"/>
                </a:solidFill>
              </a:rPr>
              <a:t>, MA, Dempsey, RJ,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Preliminary In Vivo Atherosclerotic Carotid Plaque Characterization Using the Accumulated Axial Strain and Relative Lateral Shift Indices.</a:t>
            </a:r>
            <a:r>
              <a:rPr lang="en-US" sz="1400" dirty="0" smtClean="0">
                <a:solidFill>
                  <a:srgbClr val="E6E6E6"/>
                </a:solidFill>
              </a:rPr>
              <a:t>  Phys Med Biol.  53 (22):6377-97.  2008.</a:t>
            </a:r>
            <a:endParaRPr lang="en-US" sz="14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Publications</a:t>
            </a:r>
            <a:endParaRPr lang="en-US" sz="2400" dirty="0" smtClean="0">
              <a:solidFill>
                <a:srgbClr val="B4B4D2"/>
              </a:solidFill>
            </a:endParaRPr>
          </a:p>
        </p:txBody>
      </p:sp>
      <p:pic>
        <p:nvPicPr>
          <p:cNvPr id="41987" name="Picture 3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8001000" cy="5638800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Conference Abstracts</a:t>
            </a:r>
          </a:p>
          <a:p>
            <a:pPr>
              <a:buNone/>
            </a:pPr>
            <a:endParaRPr lang="en-US" sz="1400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Reduction of Reverberation Artifacts in Carotid Strain Images Using Bayesian Regularization.</a:t>
            </a:r>
            <a:r>
              <a:rPr lang="en-US" sz="1400" dirty="0" smtClean="0">
                <a:solidFill>
                  <a:srgbClr val="E6E6E6"/>
                </a:solidFill>
              </a:rPr>
              <a:t>  International Conference on the Ultrasonic  Measurement and Imaging of Tissue Elasticity.  Oct 16, 2010.  Snowbird, </a:t>
            </a:r>
            <a:r>
              <a:rPr lang="en-US" sz="1400" dirty="0" err="1" smtClean="0">
                <a:solidFill>
                  <a:srgbClr val="E6E6E6"/>
                </a:solidFill>
              </a:rPr>
              <a:t>Utab</a:t>
            </a:r>
            <a:r>
              <a:rPr lang="en-US" sz="1400" dirty="0" smtClean="0">
                <a:solidFill>
                  <a:srgbClr val="E6E6E6"/>
                </a:solidFill>
              </a:rPr>
              <a:t>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 </a:t>
            </a:r>
            <a:r>
              <a:rPr lang="en-US" sz="1400" dirty="0" smtClean="0">
                <a:solidFill>
                  <a:srgbClr val="E6E6E6"/>
                </a:solidFill>
              </a:rPr>
              <a:t>and Varghese, T.   </a:t>
            </a:r>
            <a:r>
              <a:rPr lang="en-US" sz="1400" i="1" dirty="0" smtClean="0">
                <a:solidFill>
                  <a:srgbClr val="E6E6E6"/>
                </a:solidFill>
              </a:rPr>
              <a:t>Subsample Displacement Interpolation Using Windowed-</a:t>
            </a:r>
            <a:r>
              <a:rPr lang="en-US" sz="1400" i="1" dirty="0" err="1" smtClean="0">
                <a:solidFill>
                  <a:srgbClr val="E6E6E6"/>
                </a:solidFill>
              </a:rPr>
              <a:t>Sinc</a:t>
            </a:r>
            <a:r>
              <a:rPr lang="en-US" sz="1400" i="1" dirty="0" smtClean="0">
                <a:solidFill>
                  <a:srgbClr val="E6E6E6"/>
                </a:solidFill>
              </a:rPr>
              <a:t> Reconstruction with Numerical Optimization.</a:t>
            </a:r>
            <a:r>
              <a:rPr lang="en-US" sz="1400" dirty="0" smtClean="0">
                <a:solidFill>
                  <a:srgbClr val="E6E6E6"/>
                </a:solidFill>
              </a:rPr>
              <a:t> International Conference on the Ultrasonic  Measurement and Imaging of Tissue Elasticity.  Oct 16, 2010.  Snowbird, </a:t>
            </a:r>
            <a:r>
              <a:rPr lang="en-US" sz="1400" dirty="0" err="1" smtClean="0">
                <a:solidFill>
                  <a:srgbClr val="E6E6E6"/>
                </a:solidFill>
              </a:rPr>
              <a:t>Utab</a:t>
            </a:r>
            <a:r>
              <a:rPr lang="en-US" sz="1400" dirty="0" smtClean="0">
                <a:solidFill>
                  <a:srgbClr val="E6E6E6"/>
                </a:solidFill>
              </a:rPr>
              <a:t>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 and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Open Technologies Applied to a Non-standard Medical Image Format for Innovative Research.  </a:t>
            </a:r>
            <a:r>
              <a:rPr lang="en-US" sz="1400" dirty="0" smtClean="0">
                <a:solidFill>
                  <a:srgbClr val="E6E6E6"/>
                </a:solidFill>
              </a:rPr>
              <a:t>MathBio2: IMAGE.  November 2009.  Madison, WI.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Varghese, T, Dempsey, RJ, </a:t>
            </a:r>
            <a:r>
              <a:rPr lang="en-US" sz="1400" dirty="0" err="1" smtClean="0">
                <a:solidFill>
                  <a:srgbClr val="E6E6E6"/>
                </a:solidFill>
              </a:rPr>
              <a:t>Zagzebski</a:t>
            </a:r>
            <a:r>
              <a:rPr lang="en-US" sz="1400" dirty="0" smtClean="0">
                <a:solidFill>
                  <a:srgbClr val="E6E6E6"/>
                </a:solidFill>
              </a:rPr>
              <a:t>, J, and Madsen, E.  </a:t>
            </a:r>
            <a:r>
              <a:rPr lang="en-US" sz="1400" i="1" dirty="0" smtClean="0">
                <a:solidFill>
                  <a:srgbClr val="E6E6E6"/>
                </a:solidFill>
              </a:rPr>
              <a:t>High Frequency Ultrasonic Characterization of Excised Atherosclerotic Carotid Plaque.</a:t>
            </a:r>
            <a:r>
              <a:rPr lang="en-US" sz="1400" dirty="0" smtClean="0">
                <a:solidFill>
                  <a:srgbClr val="E6E6E6"/>
                </a:solidFill>
              </a:rPr>
              <a:t>  Ultrasonic Imaging and Tissue Characterization Symposium.  June 2009.  Arlington, VA.</a:t>
            </a:r>
          </a:p>
          <a:p>
            <a:pPr>
              <a:buNone/>
            </a:pPr>
            <a:endParaRPr lang="en-US" sz="1400" b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E6E6E6"/>
                </a:solidFill>
              </a:rPr>
              <a:t>Madsen, E, </a:t>
            </a:r>
            <a:r>
              <a:rPr lang="en-US" sz="1400" b="1" dirty="0" smtClean="0">
                <a:solidFill>
                  <a:srgbClr val="E6E6E6"/>
                </a:solidFill>
              </a:rPr>
              <a:t>McCormick, M</a:t>
            </a:r>
            <a:r>
              <a:rPr lang="en-US" sz="1400" dirty="0" smtClean="0">
                <a:solidFill>
                  <a:srgbClr val="E6E6E6"/>
                </a:solidFill>
              </a:rPr>
              <a:t>, Frank, G.  </a:t>
            </a:r>
            <a:r>
              <a:rPr lang="en-US" sz="1400" i="1" dirty="0" smtClean="0">
                <a:solidFill>
                  <a:srgbClr val="E6E6E6"/>
                </a:solidFill>
              </a:rPr>
              <a:t>Phantoms for Assessing Intravascular (IVUS) Ultrasound Scanners.  </a:t>
            </a:r>
            <a:r>
              <a:rPr lang="en-US" sz="1400" dirty="0" smtClean="0">
                <a:solidFill>
                  <a:srgbClr val="E6E6E6"/>
                </a:solidFill>
              </a:rPr>
              <a:t>American </a:t>
            </a:r>
            <a:r>
              <a:rPr lang="en-US" sz="1400" dirty="0" err="1" smtClean="0">
                <a:solidFill>
                  <a:srgbClr val="E6E6E6"/>
                </a:solidFill>
              </a:rPr>
              <a:t>Institudes</a:t>
            </a:r>
            <a:r>
              <a:rPr lang="en-US" sz="1400" dirty="0" smtClean="0">
                <a:solidFill>
                  <a:srgbClr val="E6E6E6"/>
                </a:solidFill>
              </a:rPr>
              <a:t> in Ultrasound and Medicine Conference.  April 2009.  New York, NY.</a:t>
            </a:r>
          </a:p>
          <a:p>
            <a:pPr>
              <a:buNone/>
            </a:pPr>
            <a:endParaRPr lang="en-US" sz="1400" i="1" dirty="0" smtClean="0">
              <a:solidFill>
                <a:srgbClr val="E6E6E6"/>
              </a:solidFill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E6E6E6"/>
                </a:solidFill>
              </a:rPr>
              <a:t>McCormick, M, </a:t>
            </a:r>
            <a:r>
              <a:rPr lang="en-US" sz="1400" dirty="0" smtClean="0">
                <a:solidFill>
                  <a:srgbClr val="E6E6E6"/>
                </a:solidFill>
              </a:rPr>
              <a:t> Shi, H, Mitchell, C, </a:t>
            </a:r>
            <a:r>
              <a:rPr lang="en-US" sz="1400" dirty="0" err="1" smtClean="0">
                <a:solidFill>
                  <a:srgbClr val="E6E6E6"/>
                </a:solidFill>
              </a:rPr>
              <a:t>Kliewer</a:t>
            </a:r>
            <a:r>
              <a:rPr lang="en-US" sz="1400" dirty="0" smtClean="0">
                <a:solidFill>
                  <a:srgbClr val="E6E6E6"/>
                </a:solidFill>
              </a:rPr>
              <a:t>, M, Dempsey, R, Varghese, T.  </a:t>
            </a:r>
            <a:r>
              <a:rPr lang="en-US" sz="1400" i="1" dirty="0" smtClean="0">
                <a:solidFill>
                  <a:srgbClr val="E6E6E6"/>
                </a:solidFill>
              </a:rPr>
              <a:t>Mechanical </a:t>
            </a:r>
            <a:r>
              <a:rPr lang="en-US" sz="1400" i="1" dirty="0" err="1" smtClean="0">
                <a:solidFill>
                  <a:srgbClr val="E6E6E6"/>
                </a:solidFill>
              </a:rPr>
              <a:t>Viscoelastic</a:t>
            </a:r>
            <a:r>
              <a:rPr lang="en-US" sz="1400" i="1" dirty="0" smtClean="0">
                <a:solidFill>
                  <a:srgbClr val="E6E6E6"/>
                </a:solidFill>
              </a:rPr>
              <a:t> Variations of In Vivo Carotid </a:t>
            </a:r>
            <a:r>
              <a:rPr lang="en-US" sz="1400" i="1" dirty="0" err="1" smtClean="0">
                <a:solidFill>
                  <a:srgbClr val="E6E6E6"/>
                </a:solidFill>
              </a:rPr>
              <a:t>Atheromas</a:t>
            </a:r>
            <a:r>
              <a:rPr lang="en-US" sz="1400" i="1" dirty="0" smtClean="0">
                <a:solidFill>
                  <a:srgbClr val="E6E6E6"/>
                </a:solidFill>
              </a:rPr>
              <a:t> using External Ultrasound.</a:t>
            </a:r>
            <a:r>
              <a:rPr lang="en-US" sz="1400" dirty="0" smtClean="0">
                <a:solidFill>
                  <a:srgbClr val="E6E6E6"/>
                </a:solidFill>
              </a:rPr>
              <a:t>  International Conference on the Ultrasonic Measurement and Imaging of Tissue Elasticity.  Oct 8, 2006.  Snowbird, Utah, USA.</a:t>
            </a:r>
            <a:endParaRPr lang="en-US" sz="1400" b="1" dirty="0" smtClean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Related Pathologies:</a:t>
            </a:r>
            <a:br>
              <a:rPr lang="en-US" sz="4000" smtClean="0">
                <a:solidFill>
                  <a:srgbClr val="B4B4D2"/>
                </a:solidFill>
              </a:rPr>
            </a:br>
            <a:r>
              <a:rPr lang="en-US" sz="2400" smtClean="0">
                <a:solidFill>
                  <a:srgbClr val="B4B4D2"/>
                </a:solidFill>
              </a:rPr>
              <a:t>Different intensities and time courses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Transient ischemic attacks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(TIA) are cerebral impairment that subside in under 24 hours, which often precede a stroke.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Recent evidence has correlated microemboli that may cause chronic ischemic burden with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dementia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in Alzheimer’s.</a:t>
            </a:r>
          </a:p>
          <a:p>
            <a:pPr marL="334963" indent="-334963" eaLnBrk="1" hangingPunct="1"/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A correlation has also been observed between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migraine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and ischemic stroke.</a:t>
            </a:r>
          </a:p>
        </p:txBody>
      </p:sp>
      <p:pic>
        <p:nvPicPr>
          <p:cNvPr id="410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The Problem: Stroke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Stroke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is the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loss of brain function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due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hypoxia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Effects of a stroke include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impaired movement, impaired speech, impaired cognition,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Very prevalent, in the United States</a:t>
            </a:r>
            <a:r>
              <a:rPr lang="en-US" sz="2400" baseline="30000" dirty="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: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Leading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cause of serious, long-term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disability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780,000 new cases in 2005.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Third leading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cause of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death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lvl="2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150,000 deaths in 2004.</a:t>
            </a:r>
          </a:p>
          <a:p>
            <a:pPr lvl="1" eaLnBrk="1" hangingPunct="1"/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$43.7 billion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dollars in direct medical costs in 2008.</a:t>
            </a:r>
          </a:p>
          <a:p>
            <a:pPr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307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  <p:bldP spid="5125" grpId="0" uiExpan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Current methods for assessing Risk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Currently,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stenosis &gt;70%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 qualifies a patient for endarterectomy.</a:t>
            </a:r>
          </a:p>
          <a:p>
            <a:pPr marL="334963" indent="-334963" eaLnBrk="1" hangingPunct="1">
              <a:buFontTx/>
              <a:buNone/>
            </a:pPr>
            <a:endParaRPr lang="en-US" sz="28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34963" indent="-334963" eaLnBrk="1" hangingPunct="1"/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With this assessment method,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only 16% of patients</a:t>
            </a:r>
            <a:r>
              <a:rPr lang="en-US" sz="280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that have a carotid endarterectomy </a:t>
            </a:r>
            <a:r>
              <a:rPr lang="en-US" sz="2800" smtClean="0">
                <a:solidFill>
                  <a:srgbClr val="FFFF66"/>
                </a:solidFill>
                <a:latin typeface="Bitstream Vera Sans" pitchFamily="34" charset="0"/>
              </a:rPr>
              <a:t>benefit</a:t>
            </a:r>
            <a:r>
              <a:rPr lang="en-US" sz="2800" smtClean="0">
                <a:solidFill>
                  <a:srgbClr val="FF73AC"/>
                </a:solidFill>
                <a:latin typeface="Bitstream Vera Sans" pitchFamily="34" charset="0"/>
              </a:rPr>
              <a:t> 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from surgery</a:t>
            </a:r>
            <a:r>
              <a:rPr lang="en-US" sz="2800" baseline="30000" smtClean="0">
                <a:solidFill>
                  <a:srgbClr val="E6E6E6"/>
                </a:solidFill>
                <a:latin typeface="Bitstream Vera Sans" pitchFamily="34" charset="0"/>
              </a:rPr>
              <a:t>1</a:t>
            </a:r>
            <a:r>
              <a:rPr lang="en-US" sz="28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</p:txBody>
      </p:sp>
      <p:pic>
        <p:nvPicPr>
          <p:cNvPr id="1024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0" y="594360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>
                <a:solidFill>
                  <a:srgbClr val="E6E6E6"/>
                </a:solidFill>
              </a:rPr>
              <a:t>1</a:t>
            </a:r>
            <a:r>
              <a:rPr lang="en-US" sz="1400">
                <a:solidFill>
                  <a:srgbClr val="E6E6E6"/>
                </a:solidFill>
              </a:rPr>
              <a:t>P.M. Rothwell and C.P Warlow.  Prediction of benefit from carotid endarterectomy in individual patients: a risk-modeling study.  European Carotid Surgery Trials’ collaborative group.  Lancet, 353 (9170): 2105-2110, Jun 1999.</a:t>
            </a:r>
            <a:endParaRPr lang="en-US" sz="1400" baseline="3000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Proposed method for assessing Risk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038600" cy="4678363"/>
          </a:xfrm>
        </p:spPr>
        <p:txBody>
          <a:bodyPr/>
          <a:lstStyle/>
          <a:p>
            <a:pPr marL="692150" lvl="1" indent="-234950" eaLnBrk="1" hangingPunct="1">
              <a:buFontTx/>
              <a:buNone/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Directly measures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how close tissue is to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failure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/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rupture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High hemodynamic forces and intense stress concentrators result in high strains.</a:t>
            </a:r>
          </a:p>
          <a:p>
            <a:pPr marL="692150" lvl="1" indent="-234950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Lipid and hemorrhage, weaker materials, also have low elastic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moduli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and will have high strains.</a:t>
            </a:r>
          </a:p>
          <a:p>
            <a:pPr marL="290513" indent="-290513" eaLnBrk="1" hangingPunct="1">
              <a:buFontTx/>
              <a:buNone/>
            </a:pP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331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holzapfel_intim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2057400"/>
            <a:ext cx="4800600" cy="3594100"/>
          </a:xfrm>
          <a:noFill/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04800" y="6127750"/>
            <a:ext cx="754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E6E6E6"/>
                </a:solidFill>
              </a:rPr>
              <a:t>Figure taken from G.A. Holzapel, G. Sommer, and P. Regitnig.  Anisotropic mechanical properties of tissue components in human atherosclerotic plaques.  Journal of Biomechanical Engineering – Transactions of the ASME.  126(5):657-665,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4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solidFill>
                  <a:srgbClr val="B4B4D2"/>
                </a:solidFill>
              </a:rPr>
              <a:t>Methods being investigated to assess Risk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plaque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composition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markers of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inflammation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PET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Catheter based methods</a:t>
            </a:r>
          </a:p>
          <a:p>
            <a:pPr marL="623888" lvl="1" indent="-155575" eaLnBrk="1" hangingPunct="1"/>
            <a:endParaRPr lang="en-US" sz="200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Image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ulceration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 or </a:t>
            </a:r>
            <a:r>
              <a:rPr lang="en-US" sz="2400" smtClean="0">
                <a:solidFill>
                  <a:srgbClr val="FFFF66"/>
                </a:solidFill>
                <a:latin typeface="Bitstream Vera Sans" pitchFamily="34" charset="0"/>
              </a:rPr>
              <a:t>vasa vasorum</a:t>
            </a:r>
            <a:r>
              <a:rPr lang="en-US" sz="240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Angiography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Ultrasound</a:t>
            </a:r>
          </a:p>
          <a:p>
            <a:pPr marL="623888" lvl="1" indent="-155575" eaLnBrk="1" hangingPunct="1"/>
            <a:r>
              <a:rPr lang="en-US" sz="2000" smtClean="0">
                <a:solidFill>
                  <a:srgbClr val="E6E6E6"/>
                </a:solidFill>
                <a:latin typeface="Bitstream Vera Sans" pitchFamily="34" charset="0"/>
              </a:rPr>
              <a:t> MRI</a:t>
            </a:r>
          </a:p>
          <a:p>
            <a:pPr marL="290513" indent="-290513" eaLnBrk="1" hangingPunct="1">
              <a:buFontTx/>
              <a:buNone/>
            </a:pPr>
            <a:endParaRPr lang="en-US" sz="240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11268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6" name="pat154_bs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90600" y="1066799"/>
            <a:ext cx="6629400" cy="566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err="1" smtClean="0">
                <a:solidFill>
                  <a:srgbClr val="B4B4D2"/>
                </a:solidFill>
              </a:rPr>
              <a:t>Visualsonics</a:t>
            </a:r>
            <a:r>
              <a:rPr lang="en-US" sz="2200" dirty="0" smtClean="0">
                <a:solidFill>
                  <a:srgbClr val="B4B4D2"/>
                </a:solidFill>
              </a:rPr>
              <a:t> user interface</a:t>
            </a:r>
          </a:p>
        </p:txBody>
      </p:sp>
      <p:pic>
        <p:nvPicPr>
          <p:cNvPr id="22531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7" descr="digital_acquisit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19200" y="1752600"/>
            <a:ext cx="6586538" cy="4837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Requirements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5410200"/>
          </a:xfrm>
        </p:spPr>
        <p:txBody>
          <a:bodyPr/>
          <a:lstStyle/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There have been previous efforts to create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integrated backscatter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images, but all used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planar reflector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.</a:t>
            </a:r>
          </a:p>
          <a:p>
            <a:pPr marL="347663" indent="-347663" eaLnBrk="1" hangingPunct="1">
              <a:buFontTx/>
              <a:buNone/>
              <a:tabLst>
                <a:tab pos="685800" algn="l"/>
              </a:tabLst>
            </a:pPr>
            <a:endParaRPr lang="en-US" sz="16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propose the use of the </a:t>
            </a:r>
            <a:r>
              <a:rPr lang="en-US" sz="2000" dirty="0" smtClean="0">
                <a:solidFill>
                  <a:srgbClr val="FFFF66"/>
                </a:solidFill>
                <a:latin typeface="Bitstream Vera Sans" pitchFamily="34" charset="0"/>
              </a:rPr>
              <a:t>reference phantom method</a:t>
            </a: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, but it requires a stable, well characterized reference phantom with acoustic properties similar to plaque.  </a:t>
            </a:r>
            <a:b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</a:b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347663" indent="-347663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We have to quantify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Attenuation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Alignment, play, small spaces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Signal attenuation and sampling rate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Water attenuation and Saran transmission coefficient</a:t>
            </a:r>
          </a:p>
          <a:p>
            <a:pPr marL="685800" lvl="1" indent="-223838" eaLnBrk="1" hangingPunct="1">
              <a:tabLst>
                <a:tab pos="685800" algn="l"/>
              </a:tabLst>
            </a:pPr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smtClean="0">
                <a:solidFill>
                  <a:srgbClr val="FFFF66"/>
                </a:solidFill>
                <a:latin typeface="Bitstream Vera Sans" pitchFamily="34" charset="0"/>
              </a:rPr>
              <a:t>Absolute backscatter coefficient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Attenuation and alignment</a:t>
            </a:r>
          </a:p>
          <a:p>
            <a:pPr marL="1033463" lvl="2" indent="-119063" eaLnBrk="1" hangingPunct="1">
              <a:tabLst>
                <a:tab pos="685800" algn="l"/>
              </a:tabLst>
            </a:pPr>
            <a:r>
              <a:rPr lang="en-US" sz="1600" dirty="0" smtClean="0">
                <a:solidFill>
                  <a:srgbClr val="E6E6E6"/>
                </a:solidFill>
                <a:latin typeface="Bitstream Vera Sans" pitchFamily="34" charset="0"/>
              </a:rPr>
              <a:t> Measure transducer effective aperture and focus</a:t>
            </a:r>
          </a:p>
        </p:txBody>
      </p:sp>
      <p:pic>
        <p:nvPicPr>
          <p:cNvPr id="3789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90513" indent="-290513" eaLnBrk="1" hangingPunct="1"/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Stroke can be caused by subarachnoid hemorrhage or  intracranial hemorrhage, but </a:t>
            </a:r>
            <a:r>
              <a:rPr lang="en-US" dirty="0" smtClean="0">
                <a:solidFill>
                  <a:srgbClr val="FFFF66"/>
                </a:solidFill>
                <a:latin typeface="Bitstream Vera Sans" pitchFamily="34" charset="0"/>
              </a:rPr>
              <a:t>ischemic stroke</a:t>
            </a:r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 is the most common.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>
                <a:solidFill>
                  <a:srgbClr val="E6E6E6"/>
                </a:solidFill>
              </a:rPr>
              <a:t>1</a:t>
            </a:r>
            <a:r>
              <a:rPr lang="en-US" sz="1400" dirty="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371600"/>
            <a:ext cx="4876800" cy="455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B4B4D2"/>
                </a:solidFill>
              </a:rPr>
              <a:t>High frequency US characterization </a:t>
            </a:r>
            <a:br>
              <a:rPr lang="en-US" sz="4000" dirty="0" smtClean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Integrated backscatter coefficient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Create images of the </a:t>
            </a:r>
            <a:r>
              <a:rPr lang="en-US" sz="2800" smtClean="0">
                <a:solidFill>
                  <a:srgbClr val="FFFF66"/>
                </a:solidFill>
              </a:rPr>
              <a:t>integrated backscatter coefficient</a:t>
            </a:r>
            <a:r>
              <a:rPr lang="en-US" sz="2800" smtClean="0">
                <a:solidFill>
                  <a:srgbClr val="E6E6E6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The backscatter coefficient is </a:t>
            </a:r>
            <a:r>
              <a:rPr lang="en-US" sz="2800" smtClean="0">
                <a:solidFill>
                  <a:srgbClr val="FFFF66"/>
                </a:solidFill>
              </a:rPr>
              <a:t>backscattered power</a:t>
            </a:r>
            <a:r>
              <a:rPr lang="en-US" sz="2800" smtClean="0">
                <a:solidFill>
                  <a:srgbClr val="E6E6E6"/>
                </a:solidFill>
              </a:rPr>
              <a:t> per solid angle per volume per incident intensity of a plane wave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FFFF66"/>
                </a:solidFill>
              </a:rPr>
              <a:t>Varies with frequency</a:t>
            </a:r>
            <a:r>
              <a:rPr lang="en-US" sz="2800" smtClean="0">
                <a:solidFill>
                  <a:srgbClr val="E6E6E6"/>
                </a:solidFill>
              </a:rPr>
              <a:t>           Integrate</a:t>
            </a:r>
          </a:p>
          <a:p>
            <a:pPr>
              <a:lnSpc>
                <a:spcPct val="90000"/>
              </a:lnSpc>
            </a:pPr>
            <a:r>
              <a:rPr lang="en-US" sz="2800" smtClean="0">
                <a:solidFill>
                  <a:srgbClr val="E6E6E6"/>
                </a:solidFill>
              </a:rPr>
              <a:t>Quantity that reflects </a:t>
            </a:r>
            <a:r>
              <a:rPr lang="en-US" sz="2800" smtClean="0">
                <a:solidFill>
                  <a:srgbClr val="FFFF66"/>
                </a:solidFill>
              </a:rPr>
              <a:t>material properties</a:t>
            </a:r>
            <a:r>
              <a:rPr lang="en-US" sz="2800" smtClean="0">
                <a:solidFill>
                  <a:srgbClr val="E6E6E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Effective scatterer size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Acoustic impedance gradient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solidFill>
                  <a:srgbClr val="E6E6E6"/>
                </a:solidFill>
              </a:rPr>
              <a:t>Scatterer density</a:t>
            </a:r>
          </a:p>
        </p:txBody>
      </p:sp>
      <p:pic>
        <p:nvPicPr>
          <p:cNvPr id="23556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495800" y="3962400"/>
            <a:ext cx="762000" cy="0"/>
          </a:xfrm>
          <a:prstGeom prst="line">
            <a:avLst/>
          </a:prstGeom>
          <a:noFill/>
          <a:ln w="47625">
            <a:solidFill>
              <a:srgbClr val="E6E6E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" name="Picture 19" descr="euleria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676400"/>
            <a:ext cx="3756461" cy="533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76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6E6E6"/>
                </a:solidFill>
              </a:rPr>
              <a:t>Local least-squares linear fit to estimate displacement gradients</a:t>
            </a:r>
          </a:p>
        </p:txBody>
      </p:sp>
      <p:pic>
        <p:nvPicPr>
          <p:cNvPr id="27" name="Picture 26" descr="lsq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429000"/>
            <a:ext cx="2101978" cy="451677"/>
          </a:xfrm>
          <a:prstGeom prst="rect">
            <a:avLst/>
          </a:prstGeom>
        </p:spPr>
      </p:pic>
      <p:pic>
        <p:nvPicPr>
          <p:cNvPr id="29" name="Picture 28" descr="lsq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9543" y="4114800"/>
            <a:ext cx="2760857" cy="1613040"/>
          </a:xfrm>
          <a:prstGeom prst="rect">
            <a:avLst/>
          </a:prstGeom>
        </p:spPr>
      </p:pic>
      <p:pic>
        <p:nvPicPr>
          <p:cNvPr id="30" name="Picture 29" descr="lsq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5943600"/>
            <a:ext cx="2176023" cy="6096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sq_vessel_axial_strain_modified.png"/>
          <p:cNvPicPr>
            <a:picLocks noChangeAspect="1"/>
          </p:cNvPicPr>
          <p:nvPr/>
        </p:nvPicPr>
        <p:blipFill>
          <a:blip r:embed="rId3" cstate="print"/>
          <a:srcRect r="23688"/>
          <a:stretch>
            <a:fillRect/>
          </a:stretch>
        </p:blipFill>
        <p:spPr>
          <a:xfrm>
            <a:off x="2743201" y="1219200"/>
            <a:ext cx="2286000" cy="2246709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Strain imaging algorithm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Displacement gradient calculation for noisy, discontinuous data</a:t>
            </a:r>
            <a:endParaRPr lang="en-US" sz="2200" dirty="0">
              <a:solidFill>
                <a:srgbClr val="B4B4D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E6E6E6"/>
                </a:solidFill>
              </a:rPr>
              <a:t>Equation Implications</a:t>
            </a:r>
            <a:endParaRPr lang="en-US" u="sng" dirty="0">
              <a:solidFill>
                <a:srgbClr val="E6E6E6"/>
              </a:solidFill>
            </a:endParaRPr>
          </a:p>
        </p:txBody>
      </p:sp>
      <p:sp>
        <p:nvSpPr>
          <p:cNvPr id="31" name="Text Placeholder 11"/>
          <p:cNvSpPr txBox="1">
            <a:spLocks/>
          </p:cNvSpPr>
          <p:nvPr/>
        </p:nvSpPr>
        <p:spPr>
          <a:xfrm>
            <a:off x="0" y="1600200"/>
            <a:ext cx="2895600" cy="452627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Interpretation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length,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</a:rPr>
              <a:t>change in angle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+mn-lt"/>
              </a:rPr>
              <a:t>of differential segments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1600" kern="0" baseline="0" dirty="0" smtClean="0">
                <a:solidFill>
                  <a:srgbClr val="FFFF66"/>
                </a:solidFill>
                <a:latin typeface="+mn-lt"/>
              </a:rPr>
              <a:t>Ellipse</a:t>
            </a:r>
            <a:r>
              <a:rPr lang="en-US" sz="1600" kern="0" baseline="0" dirty="0" smtClean="0">
                <a:solidFill>
                  <a:srgbClr val="E6E6E6"/>
                </a:solidFill>
                <a:latin typeface="+mn-lt"/>
              </a:rPr>
              <a:t> representation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Calculation</a:t>
            </a:r>
            <a:r>
              <a:rPr lang="en-US" kern="0" dirty="0" smtClean="0">
                <a:solidFill>
                  <a:srgbClr val="E6E6E6"/>
                </a:solidFill>
                <a:latin typeface="Arial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E6E6E6"/>
                </a:solidFill>
                <a:latin typeface="Arial"/>
              </a:rPr>
              <a:t>Displacement gradients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 smtClean="0">
                <a:solidFill>
                  <a:srgbClr val="FFFF66"/>
                </a:solidFill>
                <a:latin typeface="Arial"/>
              </a:rPr>
              <a:t>Noisy</a:t>
            </a:r>
            <a:endParaRPr lang="en-US" sz="1600" kern="0" dirty="0" smtClean="0">
              <a:solidFill>
                <a:srgbClr val="E6E6E6"/>
              </a:solidFill>
              <a:latin typeface="Arial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kern="0" dirty="0" smtClean="0">
              <a:solidFill>
                <a:srgbClr val="E6E6E6"/>
              </a:solidFill>
              <a:latin typeface="Arial"/>
            </a:endParaRPr>
          </a:p>
          <a:p>
            <a:pPr marL="285750" indent="-285750" eaLnBrk="0" hangingPunct="0">
              <a:spcBef>
                <a:spcPct val="20000"/>
              </a:spcBef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 descr="lsq_vessel_axial_strain_modifi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4400" y="3962400"/>
            <a:ext cx="3251200" cy="2438400"/>
          </a:xfrm>
          <a:prstGeom prst="rect">
            <a:avLst/>
          </a:prstGeom>
        </p:spPr>
      </p:pic>
      <p:pic>
        <p:nvPicPr>
          <p:cNvPr id="19" name="Picture 18" descr="lsq_vessel_axial_strain_non_modifi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9000" y="3962400"/>
            <a:ext cx="3251200" cy="2438400"/>
          </a:xfrm>
          <a:prstGeom prst="rect">
            <a:avLst/>
          </a:prstGeom>
        </p:spPr>
      </p:pic>
      <p:pic>
        <p:nvPicPr>
          <p:cNvPr id="28" name="Picture 27" descr="lsq_vessel_displacement_bmode.png"/>
          <p:cNvPicPr>
            <a:picLocks noChangeAspect="1"/>
          </p:cNvPicPr>
          <p:nvPr/>
        </p:nvPicPr>
        <p:blipFill>
          <a:blip r:embed="rId6" cstate="print"/>
          <a:srcRect l="18753" t="9726" r="15628" b="9726"/>
          <a:stretch>
            <a:fillRect/>
          </a:stretch>
        </p:blipFill>
        <p:spPr>
          <a:xfrm>
            <a:off x="3124200" y="1447800"/>
            <a:ext cx="1903686" cy="1752600"/>
          </a:xfrm>
          <a:prstGeom prst="rect">
            <a:avLst/>
          </a:prstGeom>
        </p:spPr>
      </p:pic>
      <p:pic>
        <p:nvPicPr>
          <p:cNvPr id="33" name="Picture 32" descr="lsq_vessel_displacemen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0199" y="1143000"/>
            <a:ext cx="3149601" cy="23622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05200" y="3429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B-Mode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7400" y="3429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displacement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36" name="Picture 35" descr="lsq_vessel_displacement_plo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0" y="3962400"/>
            <a:ext cx="3258488" cy="24383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95546" y="64008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along line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71800" y="6324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Axial strain</a:t>
            </a:r>
            <a:endParaRPr lang="en-US" dirty="0">
              <a:solidFill>
                <a:srgbClr val="E6E6E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 flipH="1" flipV="1">
            <a:off x="3467100" y="2324100"/>
            <a:ext cx="17526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6172994" y="2285206"/>
            <a:ext cx="1828800" cy="1588"/>
          </a:xfrm>
          <a:prstGeom prst="line">
            <a:avLst/>
          </a:prstGeom>
          <a:ln w="190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35200" y="63362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Discontinuity corrected strain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0" y="4953000"/>
            <a:ext cx="2133600" cy="237067"/>
          </a:xfrm>
          <a:prstGeom prst="round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Displacement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90600" y="52578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5477933"/>
            <a:ext cx="2133600" cy="237067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Images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990600" y="57912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0" y="6019800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Cardiac Cycle Accumulation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990600" y="6324600"/>
            <a:ext cx="200261" cy="152400"/>
          </a:xfrm>
          <a:prstGeom prst="downArrow">
            <a:avLst/>
          </a:prstGeom>
          <a:solidFill>
            <a:srgbClr val="9D9DD2"/>
          </a:solidFill>
          <a:ln>
            <a:solidFill>
              <a:srgbClr val="E6E6E6"/>
            </a:solidFill>
          </a:ln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0" y="6544733"/>
            <a:ext cx="2133600" cy="23706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12700">
                  <a:noFill/>
                  <a:prstDash val="solid"/>
                </a:ln>
                <a:solidFill>
                  <a:sysClr val="windowText" lastClr="000000"/>
                </a:solidFill>
              </a:rPr>
              <a:t>Strain Metrics</a:t>
            </a:r>
            <a:endParaRPr lang="en-US" sz="1100" b="1" dirty="0">
              <a:ln w="12700">
                <a:noFill/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3.US.CV.1.13.2009.10.07.13.14.20.15625.23705888.IM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3800" y="1295400"/>
            <a:ext cx="7264400" cy="5448300"/>
          </a:xfrm>
          <a:prstGeom prst="rect">
            <a:avLst/>
          </a:prstGeom>
        </p:spPr>
      </p:pic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76200" y="1295400"/>
            <a:ext cx="61722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5" name="pat153rightbulblongcont_20091007085547_Cycle1_Version_963d653_StrainTensors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90600" y="1295400"/>
            <a:ext cx="6781800" cy="49168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5200" y="62484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</a:t>
            </a:r>
            <a:r>
              <a:rPr lang="en-US" sz="2200" dirty="0" err="1" smtClean="0">
                <a:solidFill>
                  <a:srgbClr val="B4B4D2"/>
                </a:solidFill>
              </a:rPr>
              <a:t>hemodynamics</a:t>
            </a:r>
            <a:endParaRPr lang="en-US" sz="2200" dirty="0" smtClean="0">
              <a:solidFill>
                <a:srgbClr val="B4B4D2"/>
              </a:solidFill>
            </a:endParaRPr>
          </a:p>
        </p:txBody>
      </p:sp>
      <p:pic>
        <p:nvPicPr>
          <p:cNvPr id="6" name="pat153rightbulblongcont_20091007085547_Cycle1_Version_963d653_MaxShearStrain_msmpeg4v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685800" y="1131570"/>
            <a:ext cx="7162800" cy="519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7" name="Picture 6" descr="IMG_15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447800"/>
            <a:ext cx="4673600" cy="3505200"/>
          </a:xfrm>
          <a:prstGeom prst="rect">
            <a:avLst/>
          </a:prstGeom>
        </p:spPr>
      </p:pic>
      <p:pic>
        <p:nvPicPr>
          <p:cNvPr id="10" name="Picture 9" descr="IMG_15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0400" y="1447800"/>
            <a:ext cx="4673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381000" y="5791200"/>
            <a:ext cx="8534400" cy="7620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8" name="pat154righ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14400" y="1143000"/>
            <a:ext cx="6931572" cy="5025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61838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4B4D2"/>
                </a:solidFill>
              </a:rPr>
              <a:t>Etiology of Stroke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4038600" cy="2392363"/>
          </a:xfrm>
        </p:spPr>
        <p:txBody>
          <a:bodyPr/>
          <a:lstStyle/>
          <a:p>
            <a:pPr marL="290513" indent="-290513" eaLnBrk="1" hangingPunct="1"/>
            <a:endParaRPr lang="en-US" sz="24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Ischemic stroke can occur through a hemodynamic, thrombotic, or </a:t>
            </a:r>
            <a:r>
              <a:rPr lang="en-US" dirty="0" smtClean="0">
                <a:solidFill>
                  <a:srgbClr val="FFFF66"/>
                </a:solidFill>
                <a:latin typeface="Bitstream Vera Sans" pitchFamily="34" charset="0"/>
              </a:rPr>
              <a:t>embolic</a:t>
            </a:r>
            <a:r>
              <a:rPr lang="en-US" dirty="0" smtClean="0">
                <a:solidFill>
                  <a:srgbClr val="FF3300"/>
                </a:solidFill>
                <a:latin typeface="Bitstream Vera Sans" pitchFamily="34" charset="0"/>
              </a:rPr>
              <a:t> </a:t>
            </a:r>
            <a:r>
              <a:rPr lang="en-US" dirty="0" smtClean="0">
                <a:solidFill>
                  <a:srgbClr val="E6E6E6"/>
                </a:solidFill>
                <a:latin typeface="Bitstream Vera Sans" pitchFamily="34" charset="0"/>
              </a:rPr>
              <a:t>mechanism.</a:t>
            </a:r>
          </a:p>
        </p:txBody>
      </p:sp>
      <p:pic>
        <p:nvPicPr>
          <p:cNvPr id="5124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aseline="30000" dirty="0">
                <a:solidFill>
                  <a:srgbClr val="E6E6E6"/>
                </a:solidFill>
              </a:rPr>
              <a:t>1</a:t>
            </a:r>
            <a:r>
              <a:rPr lang="en-US" sz="1400" dirty="0">
                <a:solidFill>
                  <a:srgbClr val="E6E6E6"/>
                </a:solidFill>
              </a:rPr>
              <a:t>American Heart Association.  Heart disease and stroke statistics – 2008 update.  Online.</a:t>
            </a:r>
            <a:endParaRPr lang="en-US" sz="1400" baseline="30000" dirty="0">
              <a:solidFill>
                <a:srgbClr val="E6E6E6"/>
              </a:solidFill>
            </a:endParaRPr>
          </a:p>
        </p:txBody>
      </p:sp>
      <p:pic>
        <p:nvPicPr>
          <p:cNvPr id="5126" name="Picture 8" descr="stroke_categories_d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371600"/>
            <a:ext cx="4876800" cy="455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820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5200" y="626006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4righ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14400" y="1143000"/>
            <a:ext cx="6963103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Influence of composition</a:t>
            </a:r>
          </a:p>
        </p:txBody>
      </p:sp>
      <p:pic>
        <p:nvPicPr>
          <p:cNvPr id="9" name="pat154righ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914400" y="1219200"/>
            <a:ext cx="6934200" cy="502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6" name="pat156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614040" y="2125980"/>
            <a:ext cx="4529959" cy="3284220"/>
          </a:xfrm>
          <a:prstGeom prst="rect">
            <a:avLst/>
          </a:prstGeom>
        </p:spPr>
      </p:pic>
      <p:pic>
        <p:nvPicPr>
          <p:cNvPr id="7" name="pat156leftica_displacement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304800" y="4419600"/>
            <a:ext cx="41910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8" name="pat156leftica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0" y="2133600"/>
            <a:ext cx="4519448" cy="3276600"/>
          </a:xfrm>
          <a:prstGeom prst="rect">
            <a:avLst/>
          </a:prstGeom>
        </p:spPr>
      </p:pic>
      <p:pic>
        <p:nvPicPr>
          <p:cNvPr id="9" name="pat156leftbulb_tensors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4572000" y="2095500"/>
            <a:ext cx="45720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High wall shear</a:t>
            </a:r>
          </a:p>
        </p:txBody>
      </p:sp>
      <p:pic>
        <p:nvPicPr>
          <p:cNvPr id="7" name="pat156leftica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-2" y="2266950"/>
            <a:ext cx="4440620" cy="3219450"/>
          </a:xfrm>
          <a:prstGeom prst="rect">
            <a:avLst/>
          </a:prstGeom>
        </p:spPr>
      </p:pic>
      <p:pic>
        <p:nvPicPr>
          <p:cNvPr id="10" name="pat156leftbulb_max_shea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4648200" y="2261236"/>
            <a:ext cx="4419600" cy="320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pic>
        <p:nvPicPr>
          <p:cNvPr id="6" name="pat158leftbulb_displacem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19200" y="1213485"/>
            <a:ext cx="6629400" cy="48063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62600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Displacement  vectors</a:t>
            </a:r>
            <a:endParaRPr 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B4B4D2"/>
                </a:solidFill>
              </a:rPr>
              <a:t>Factors that increase risk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290513" indent="-290513" eaLnBrk="1" hangingPunct="1"/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Increased </a:t>
            </a:r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hemodynamic</a:t>
            </a:r>
            <a:r>
              <a:rPr lang="en-US" sz="2400" dirty="0" smtClean="0">
                <a:solidFill>
                  <a:srgbClr val="E6E6E6"/>
                </a:solidFill>
                <a:latin typeface="Bitstream Vera Sans" pitchFamily="34" charset="0"/>
              </a:rPr>
              <a:t> forces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Hypertension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Cyclic loading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Stress concentrators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Material </a:t>
            </a:r>
            <a:r>
              <a:rPr lang="en-US" sz="2000" dirty="0" err="1" smtClean="0">
                <a:solidFill>
                  <a:srgbClr val="E6E6E6"/>
                </a:solidFill>
                <a:latin typeface="Bitstream Vera Sans" pitchFamily="34" charset="0"/>
              </a:rPr>
              <a:t>inhomogeneity</a:t>
            </a:r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Morphological irregularity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Ulceration</a:t>
            </a:r>
          </a:p>
          <a:p>
            <a:pPr marL="1025525" lvl="2" indent="-111125" eaLnBrk="1" hangingPunct="1"/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Vasa</a:t>
            </a:r>
            <a:r>
              <a:rPr lang="en-US" sz="1800" dirty="0" smtClean="0">
                <a:solidFill>
                  <a:srgbClr val="E6E6E6"/>
                </a:solidFill>
                <a:latin typeface="Bitstream Vera Sans" pitchFamily="34" charset="0"/>
              </a:rPr>
              <a:t> </a:t>
            </a:r>
            <a:r>
              <a:rPr lang="en-US" sz="1800" dirty="0" err="1" smtClean="0">
                <a:solidFill>
                  <a:srgbClr val="E6E6E6"/>
                </a:solidFill>
                <a:latin typeface="Bitstream Vera Sans" pitchFamily="34" charset="0"/>
              </a:rPr>
              <a:t>vasorum</a:t>
            </a:r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1025525" lvl="2" indent="-111125" eaLnBrk="1" hangingPunct="1"/>
            <a:endParaRPr lang="en-US" sz="1800" dirty="0" smtClean="0">
              <a:solidFill>
                <a:srgbClr val="E6E6E6"/>
              </a:solidFill>
              <a:latin typeface="Bitstream Vera Sans" pitchFamily="34" charset="0"/>
            </a:endParaRPr>
          </a:p>
          <a:p>
            <a:pPr marL="290513" indent="-290513" eaLnBrk="1" hangingPunct="1"/>
            <a:r>
              <a:rPr lang="en-US" sz="2400" dirty="0" smtClean="0">
                <a:solidFill>
                  <a:srgbClr val="FFFF66"/>
                </a:solidFill>
                <a:latin typeface="Bitstream Vera Sans" pitchFamily="34" charset="0"/>
              </a:rPr>
              <a:t>Weak materials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Inflammation and enzymes such as matrix metalloproteinase-9.</a:t>
            </a:r>
          </a:p>
          <a:p>
            <a:pPr marL="692150" lvl="1" indent="-234950" eaLnBrk="1" hangingPunct="1"/>
            <a:r>
              <a:rPr lang="en-US" sz="2000" dirty="0" smtClean="0">
                <a:solidFill>
                  <a:srgbClr val="E6E6E6"/>
                </a:solidFill>
                <a:latin typeface="Bitstream Vera Sans" pitchFamily="34" charset="0"/>
              </a:rPr>
              <a:t> Weak constituents such as lipid or fresh hemorrhage.</a:t>
            </a:r>
          </a:p>
          <a:p>
            <a:pPr marL="692150" lvl="1" indent="-234950" eaLnBrk="1" hangingPunct="1"/>
            <a:endParaRPr lang="en-US" sz="2000" dirty="0" smtClean="0">
              <a:solidFill>
                <a:srgbClr val="E6E6E6"/>
              </a:solidFill>
              <a:latin typeface="Bitstream Vera Sans" pitchFamily="34" charset="0"/>
            </a:endParaRPr>
          </a:p>
        </p:txBody>
      </p:sp>
      <p:pic>
        <p:nvPicPr>
          <p:cNvPr id="9220" name="Picture 4" descr="uw_black_from_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228600" y="3352800"/>
            <a:ext cx="4724400" cy="533400"/>
          </a:xfrm>
          <a:prstGeom prst="ellipse">
            <a:avLst/>
          </a:prstGeom>
          <a:solidFill>
            <a:srgbClr val="FF73AC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6006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6E6E6"/>
                </a:solidFill>
              </a:rPr>
              <a:t>Strain tensor ellipses</a:t>
            </a:r>
            <a:endParaRPr lang="en-US" dirty="0">
              <a:solidFill>
                <a:srgbClr val="E6E6E6"/>
              </a:solidFill>
            </a:endParaRPr>
          </a:p>
        </p:txBody>
      </p:sp>
      <p:pic>
        <p:nvPicPr>
          <p:cNvPr id="7" name="pat158leftbulb_tenso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066801" y="1163956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uw_black_from_p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3400" y="5953125"/>
            <a:ext cx="9906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rgbClr val="B4B4D2"/>
                </a:solidFill>
              </a:rPr>
              <a:t>Non-invasive </a:t>
            </a:r>
            <a:r>
              <a:rPr lang="en-US" sz="4000" i="1" dirty="0" smtClean="0">
                <a:solidFill>
                  <a:srgbClr val="B4B4D2"/>
                </a:solidFill>
              </a:rPr>
              <a:t>in vivo</a:t>
            </a:r>
            <a:r>
              <a:rPr lang="en-US" sz="4000" dirty="0" smtClean="0">
                <a:solidFill>
                  <a:srgbClr val="B4B4D2"/>
                </a:solidFill>
              </a:rPr>
              <a:t> strain imaging</a:t>
            </a:r>
            <a:r>
              <a:rPr lang="en-US" sz="4000" dirty="0">
                <a:solidFill>
                  <a:srgbClr val="B4B4D2"/>
                </a:solidFill>
              </a:rPr>
              <a:t/>
            </a:r>
            <a:br>
              <a:rPr lang="en-US" sz="4000" dirty="0">
                <a:solidFill>
                  <a:srgbClr val="B4B4D2"/>
                </a:solidFill>
              </a:rPr>
            </a:br>
            <a:r>
              <a:rPr lang="en-US" sz="2200" dirty="0" smtClean="0">
                <a:solidFill>
                  <a:srgbClr val="B4B4D2"/>
                </a:solidFill>
              </a:rPr>
              <a:t>Complex plaque with calcification</a:t>
            </a:r>
          </a:p>
        </p:txBody>
      </p:sp>
      <p:pic>
        <p:nvPicPr>
          <p:cNvPr id="8" name="pat158leftbulb_max_she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066800" y="1352550"/>
            <a:ext cx="685800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3967</TotalTime>
  <Words>3006</Words>
  <Application>Microsoft Office PowerPoint</Application>
  <PresentationFormat>On-screen Show (4:3)</PresentationFormat>
  <Paragraphs>923</Paragraphs>
  <Slides>117</Slides>
  <Notes>117</Notes>
  <HiddenSlides>0</HiddenSlides>
  <MMClips>35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Default Design</vt:lpstr>
      <vt:lpstr>Strain Imaging of Carotid Plaque</vt:lpstr>
      <vt:lpstr>Biomedical Engineering</vt:lpstr>
      <vt:lpstr>Biomedical Engineering</vt:lpstr>
      <vt:lpstr>FLOSS</vt:lpstr>
      <vt:lpstr>Kitware</vt:lpstr>
      <vt:lpstr>Kitware</vt:lpstr>
      <vt:lpstr>Kitware</vt:lpstr>
      <vt:lpstr>Etiology of Stroke</vt:lpstr>
      <vt:lpstr>Etiology of Stroke</vt:lpstr>
      <vt:lpstr>Etiology of Stroke</vt:lpstr>
      <vt:lpstr>Differentiating high risk carotid plaques</vt:lpstr>
      <vt:lpstr>Differentiating high risk carotid plaques</vt:lpstr>
      <vt:lpstr>Factors that increase risk</vt:lpstr>
      <vt:lpstr>Proposed method for assessing risk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Factors that increase risk</vt:lpstr>
      <vt:lpstr>Slide 62</vt:lpstr>
      <vt:lpstr>Acknowledgements</vt:lpstr>
      <vt:lpstr>Transcranial Doppler  Anatomy</vt:lpstr>
      <vt:lpstr>Transcranial Doppler  HITS</vt:lpstr>
      <vt:lpstr>Transcranial Doppler  Data review</vt:lpstr>
      <vt:lpstr>Where have we come from? Guy Cloutier’s October 2010 assessment</vt:lpstr>
      <vt:lpstr>Where have we come from? Guy Cloutier’s October 2010 assessment</vt:lpstr>
      <vt:lpstr>Where are we going? Future work</vt:lpstr>
      <vt:lpstr>Publications</vt:lpstr>
      <vt:lpstr>Publications</vt:lpstr>
      <vt:lpstr>Related Pathologies: Different intensities and time courses</vt:lpstr>
      <vt:lpstr>The Problem: Stroke</vt:lpstr>
      <vt:lpstr>Current methods for assessing Risk </vt:lpstr>
      <vt:lpstr>Proposed method for assessing Risk</vt:lpstr>
      <vt:lpstr>Methods being investigated to assess Risk </vt:lpstr>
      <vt:lpstr>Slide 77</vt:lpstr>
      <vt:lpstr>High frequency US characterization  Visualsonics user interface</vt:lpstr>
      <vt:lpstr>High frequency US characterization  Requirements</vt:lpstr>
      <vt:lpstr>High frequency US characterization  Integrated backscatter coefficient</vt:lpstr>
      <vt:lpstr>Slide 81</vt:lpstr>
      <vt:lpstr>Slide 82</vt:lpstr>
      <vt:lpstr>Slide 83</vt:lpstr>
      <vt:lpstr>Factors that increase risk</vt:lpstr>
      <vt:lpstr>Slide 85</vt:lpstr>
      <vt:lpstr>Slide 86</vt:lpstr>
      <vt:lpstr>Slide 87</vt:lpstr>
      <vt:lpstr>Factors that increase risk</vt:lpstr>
      <vt:lpstr>Slide 89</vt:lpstr>
      <vt:lpstr>Slide 90</vt:lpstr>
      <vt:lpstr>Slide 91</vt:lpstr>
      <vt:lpstr>Slide 92</vt:lpstr>
      <vt:lpstr>Factors that increase risk</vt:lpstr>
      <vt:lpstr>Slide 94</vt:lpstr>
      <vt:lpstr>Slide 95</vt:lpstr>
      <vt:lpstr>Slide 96</vt:lpstr>
      <vt:lpstr>Factors that increase risk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High frequency US characterization  High risk plaque</vt:lpstr>
      <vt:lpstr>Slide 108</vt:lpstr>
      <vt:lpstr>Slide 109</vt:lpstr>
      <vt:lpstr>Slide 110</vt:lpstr>
      <vt:lpstr>High frequency US characterization  Low risk plaque</vt:lpstr>
      <vt:lpstr>Slide 112</vt:lpstr>
      <vt:lpstr>Slide 113</vt:lpstr>
      <vt:lpstr>Slide 114</vt:lpstr>
      <vt:lpstr>Slide 115</vt:lpstr>
      <vt:lpstr>Slide 116</vt:lpstr>
      <vt:lpstr>Slide 117</vt:lpstr>
    </vt:vector>
  </TitlesOfParts>
  <Company>UW-Madison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McCormick</dc:creator>
  <cp:lastModifiedBy>Matt</cp:lastModifiedBy>
  <cp:revision>294</cp:revision>
  <dcterms:created xsi:type="dcterms:W3CDTF">2009-01-03T17:17:28Z</dcterms:created>
  <dcterms:modified xsi:type="dcterms:W3CDTF">2011-04-26T14:00:13Z</dcterms:modified>
</cp:coreProperties>
</file>